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304" r:id="rId9"/>
    <p:sldId id="305" r:id="rId10"/>
    <p:sldId id="264" r:id="rId11"/>
    <p:sldId id="306" r:id="rId12"/>
    <p:sldId id="307" r:id="rId13"/>
    <p:sldId id="265" r:id="rId14"/>
    <p:sldId id="280" r:id="rId15"/>
    <p:sldId id="28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308" r:id="rId26"/>
    <p:sldId id="275" r:id="rId27"/>
    <p:sldId id="276" r:id="rId28"/>
    <p:sldId id="277" r:id="rId29"/>
    <p:sldId id="278" r:id="rId30"/>
    <p:sldId id="279" r:id="rId31"/>
    <p:sldId id="286" r:id="rId32"/>
    <p:sldId id="281" r:id="rId33"/>
    <p:sldId id="282" r:id="rId34"/>
    <p:sldId id="287" r:id="rId35"/>
    <p:sldId id="288" r:id="rId36"/>
    <p:sldId id="283" r:id="rId37"/>
    <p:sldId id="284" r:id="rId38"/>
    <p:sldId id="289" r:id="rId39"/>
    <p:sldId id="290" r:id="rId40"/>
    <p:sldId id="302" r:id="rId41"/>
    <p:sldId id="291" r:id="rId42"/>
    <p:sldId id="295" r:id="rId43"/>
    <p:sldId id="292" r:id="rId44"/>
    <p:sldId id="293" r:id="rId45"/>
    <p:sldId id="294" r:id="rId46"/>
    <p:sldId id="296" r:id="rId47"/>
    <p:sldId id="297" r:id="rId48"/>
    <p:sldId id="298" r:id="rId49"/>
    <p:sldId id="300" r:id="rId50"/>
    <p:sldId id="303" r:id="rId51"/>
    <p:sldId id="309" r:id="rId52"/>
    <p:sldId id="310" r:id="rId53"/>
    <p:sldId id="318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6" r:id="rId78"/>
    <p:sldId id="335" r:id="rId79"/>
    <p:sldId id="337" r:id="rId80"/>
    <p:sldId id="299" r:id="rId81"/>
    <p:sldId id="301" r:id="rId8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8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67D5-0475-4C03-BC46-F4E44DC5AFF6}" type="datetimeFigureOut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675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67D5-0475-4C03-BC46-F4E44DC5AFF6}" type="datetimeFigureOut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228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67D5-0475-4C03-BC46-F4E44DC5AFF6}" type="datetimeFigureOut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490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67D5-0475-4C03-BC46-F4E44DC5AFF6}" type="datetimeFigureOut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192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67D5-0475-4C03-BC46-F4E44DC5AFF6}" type="datetimeFigureOut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1717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67D5-0475-4C03-BC46-F4E44DC5AFF6}" type="datetimeFigureOut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784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67D5-0475-4C03-BC46-F4E44DC5AFF6}" type="datetimeFigureOut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759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67D5-0475-4C03-BC46-F4E44DC5AFF6}" type="datetimeFigureOut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8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67D5-0475-4C03-BC46-F4E44DC5AFF6}" type="datetimeFigureOut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011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67D5-0475-4C03-BC46-F4E44DC5AFF6}" type="datetimeFigureOut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02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67D5-0475-4C03-BC46-F4E44DC5AFF6}" type="datetimeFigureOut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573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67D5-0475-4C03-BC46-F4E44DC5AFF6}" type="datetimeFigureOut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618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67D5-0475-4C03-BC46-F4E44DC5AFF6}" type="datetimeFigureOut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362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67D5-0475-4C03-BC46-F4E44DC5AFF6}" type="datetimeFigureOut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655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67D5-0475-4C03-BC46-F4E44DC5AFF6}" type="datetimeFigureOut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03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67D5-0475-4C03-BC46-F4E44DC5AFF6}" type="datetimeFigureOut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58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367D5-0475-4C03-BC46-F4E44DC5AFF6}" type="datetimeFigureOut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851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  <p:sldLayoutId id="2147484033" r:id="rId12"/>
    <p:sldLayoutId id="2147484034" r:id="rId13"/>
    <p:sldLayoutId id="2147484035" r:id="rId14"/>
    <p:sldLayoutId id="2147484036" r:id="rId15"/>
    <p:sldLayoutId id="214748403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vicat.com.cn/download/navicat-premium-lite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mysql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87864" y="61993"/>
            <a:ext cx="2913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数据库内容大纲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2112936" y="764582"/>
            <a:ext cx="672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 </a:t>
            </a:r>
            <a:r>
              <a:rPr lang="en-US" altLang="zh-CN" dirty="0" err="1" smtClean="0"/>
              <a:t>Mysql</a:t>
            </a:r>
            <a:r>
              <a:rPr lang="en-US" altLang="zh-CN" dirty="0" smtClean="0"/>
              <a:t> </a:t>
            </a:r>
            <a:r>
              <a:rPr lang="zh-CN" altLang="en-US" dirty="0" smtClean="0"/>
              <a:t>数据库入门到实用讲解。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112936" y="1398311"/>
            <a:ext cx="672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 PostgreSQL </a:t>
            </a:r>
            <a:r>
              <a:rPr lang="zh-CN" altLang="en-US" dirty="0" smtClean="0"/>
              <a:t>数据库入门到实用讲解。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112936" y="2032040"/>
            <a:ext cx="672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 Oracle </a:t>
            </a:r>
            <a:r>
              <a:rPr lang="zh-CN" altLang="en-US" dirty="0" smtClean="0"/>
              <a:t>数据库入门到实用讲解。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112936" y="2738034"/>
            <a:ext cx="96657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具体内容：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数据库软件的安装。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图形工具的使用。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数据库，表结构的创建。</a:t>
            </a:r>
            <a:endParaRPr lang="en-US" altLang="zh-CN" dirty="0" smtClean="0"/>
          </a:p>
          <a:p>
            <a:r>
              <a:rPr lang="en-US" altLang="zh-CN" dirty="0" smtClean="0"/>
              <a:t>4.DML</a:t>
            </a:r>
            <a:r>
              <a:rPr lang="zh-CN" altLang="en-US" dirty="0" smtClean="0"/>
              <a:t>数据操作语言，数据的增删改查。</a:t>
            </a:r>
            <a:r>
              <a:rPr lang="en-US" altLang="zh-CN" dirty="0" smtClean="0"/>
              <a:t>INSERT \ DELETE \ UPDATE \ SELECT</a:t>
            </a:r>
          </a:p>
          <a:p>
            <a:r>
              <a:rPr lang="en-US" altLang="zh-CN" dirty="0" smtClean="0"/>
              <a:t>5.DDL</a:t>
            </a:r>
            <a:r>
              <a:rPr lang="zh-CN" altLang="en-US" dirty="0" smtClean="0"/>
              <a:t>数据</a:t>
            </a:r>
            <a:r>
              <a:rPr lang="zh-CN" altLang="en-US" dirty="0"/>
              <a:t>定义</a:t>
            </a:r>
            <a:r>
              <a:rPr lang="zh-CN" altLang="en-US" dirty="0" smtClean="0"/>
              <a:t>语言。</a:t>
            </a:r>
            <a:r>
              <a:rPr lang="en-US" altLang="zh-CN" dirty="0"/>
              <a:t>CREATE \ ALTER \ DROP \ RENAME \ </a:t>
            </a:r>
            <a:r>
              <a:rPr lang="en-US" altLang="zh-CN" dirty="0" smtClean="0"/>
              <a:t>TRUNCATE</a:t>
            </a:r>
          </a:p>
          <a:p>
            <a:r>
              <a:rPr lang="en-US" altLang="zh-CN" dirty="0" smtClean="0"/>
              <a:t>6.DCL</a:t>
            </a:r>
            <a:r>
              <a:rPr lang="zh-CN" altLang="en-US" dirty="0" smtClean="0"/>
              <a:t>数据控制语言。</a:t>
            </a:r>
            <a:r>
              <a:rPr lang="en-US" altLang="zh-CN" dirty="0" smtClean="0"/>
              <a:t>COMMIT \ ROLLBACK \ SAVEPOINT \ GRANT \ REVOKE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599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593024" y="-33819"/>
            <a:ext cx="4951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的安装</a:t>
            </a:r>
            <a:r>
              <a:rPr lang="en-US" altLang="zh-CN" sz="2800" b="1" dirty="0" smtClean="0"/>
              <a:t>-windows</a:t>
            </a:r>
            <a:r>
              <a:rPr lang="zh-CN" altLang="en-US" sz="2800" b="1" dirty="0" smtClean="0"/>
              <a:t>系统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2087105" y="392623"/>
            <a:ext cx="709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安装的时候路径不要有中文字符与中文空格。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087105" y="800746"/>
            <a:ext cx="8121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安装完成后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版看是否配置环境变量，用命令框输入</a:t>
            </a:r>
            <a:r>
              <a:rPr lang="en-US" altLang="zh-CN" dirty="0" smtClean="0"/>
              <a:t>[</a:t>
            </a:r>
            <a:r>
              <a:rPr lang="en-US" altLang="zh-CN" dirty="0" err="1" smtClean="0">
                <a:latin typeface="+mj-ea"/>
                <a:ea typeface="+mj-ea"/>
              </a:rPr>
              <a:t>mysql</a:t>
            </a:r>
            <a:r>
              <a:rPr lang="en-US" altLang="zh-CN" dirty="0" smtClean="0">
                <a:latin typeface="+mj-ea"/>
                <a:ea typeface="+mj-ea"/>
              </a:rPr>
              <a:t> --version</a:t>
            </a:r>
            <a:r>
              <a:rPr lang="en-US" altLang="zh-CN" dirty="0" smtClean="0"/>
              <a:t>]</a:t>
            </a:r>
            <a:r>
              <a:rPr lang="zh-CN" altLang="en-US" dirty="0" smtClean="0"/>
              <a:t>，不带中括号。如果没有出现下图。则需要配置一下环境变量，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952" y="1533763"/>
            <a:ext cx="6238875" cy="695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07" y="3126937"/>
            <a:ext cx="4361269" cy="369231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73437" y="2393920"/>
            <a:ext cx="3936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环境变量配置</a:t>
            </a:r>
            <a:r>
              <a:rPr lang="zh-CN" altLang="en-US" dirty="0" smtClean="0"/>
              <a:t>，右键计算机点击属性，点击高级系统设置，点击环境变量。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230" y="3040251"/>
            <a:ext cx="5770536" cy="377208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579390" y="2355742"/>
            <a:ext cx="5140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点击系统变量的</a:t>
            </a:r>
            <a:r>
              <a:rPr lang="en-US" altLang="zh-CN" dirty="0" smtClean="0"/>
              <a:t>Path,</a:t>
            </a:r>
            <a:r>
              <a:rPr lang="zh-CN" altLang="en-US" dirty="0" smtClean="0"/>
              <a:t>找到自己安装的</a:t>
            </a:r>
            <a:r>
              <a:rPr lang="en-US" altLang="zh-CN" dirty="0" smtClean="0"/>
              <a:t>mysql.exe</a:t>
            </a:r>
            <a:r>
              <a:rPr lang="zh-CN" altLang="en-US" dirty="0" smtClean="0"/>
              <a:t>的路径，点击新建如下图将路径增加进去。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8675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3132" y="82658"/>
            <a:ext cx="476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的安装</a:t>
            </a:r>
            <a:r>
              <a:rPr lang="en-US" altLang="zh-CN" sz="2800" b="1" dirty="0" smtClean="0"/>
              <a:t>-</a:t>
            </a:r>
            <a:r>
              <a:rPr lang="en-US" altLang="zh-CN" sz="2800" b="1" dirty="0" err="1" smtClean="0"/>
              <a:t>MacOS</a:t>
            </a:r>
            <a:r>
              <a:rPr lang="zh-CN" altLang="en-US" sz="2800" b="1" dirty="0" smtClean="0"/>
              <a:t>系统</a:t>
            </a:r>
            <a:endParaRPr lang="zh-CN" altLang="en-US" sz="2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52" y="605878"/>
            <a:ext cx="7709295" cy="6200338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>
          <a:xfrm flipH="1">
            <a:off x="9362447" y="4220706"/>
            <a:ext cx="650928" cy="299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187553" y="4047356"/>
            <a:ext cx="1709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环境变量设置。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3334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767" y="1174394"/>
            <a:ext cx="8566156" cy="56009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12949" y="702590"/>
            <a:ext cx="5651715" cy="377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接上页，终端命令永久生效。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63132" y="82658"/>
            <a:ext cx="476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的安装</a:t>
            </a:r>
            <a:r>
              <a:rPr lang="en-US" altLang="zh-CN" sz="2800" b="1" dirty="0" smtClean="0"/>
              <a:t>-</a:t>
            </a:r>
            <a:r>
              <a:rPr lang="en-US" altLang="zh-CN" sz="2800" b="1" dirty="0" err="1" smtClean="0"/>
              <a:t>MacOS</a:t>
            </a:r>
            <a:r>
              <a:rPr lang="zh-CN" altLang="en-US" sz="2800" b="1" dirty="0" smtClean="0"/>
              <a:t>系统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82459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04102" y="101878"/>
            <a:ext cx="2448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的登录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2329912" y="625098"/>
            <a:ext cx="6669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使用命令框登录</a:t>
            </a:r>
            <a:r>
              <a:rPr lang="en-US" altLang="zh-CN" dirty="0" err="1" smtClean="0"/>
              <a:t>mysql</a:t>
            </a:r>
            <a:r>
              <a:rPr lang="zh-CN" altLang="en-US" dirty="0" smtClean="0"/>
              <a:t>。登录</a:t>
            </a:r>
            <a:r>
              <a:rPr lang="en-US" altLang="zh-CN" dirty="0" smtClean="0"/>
              <a:t>root</a:t>
            </a:r>
            <a:r>
              <a:rPr lang="zh-CN" altLang="en-US" dirty="0" smtClean="0"/>
              <a:t>用户。可以用密码明文方式</a:t>
            </a:r>
            <a:endParaRPr lang="en-US" altLang="zh-CN" dirty="0" smtClean="0"/>
          </a:p>
          <a:p>
            <a:r>
              <a:rPr lang="zh-CN" altLang="en-US" dirty="0" smtClean="0"/>
              <a:t>输入命令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mysql</a:t>
            </a:r>
            <a:r>
              <a:rPr lang="en-US" altLang="zh-CN" dirty="0" smtClean="0"/>
              <a:t> –</a:t>
            </a:r>
            <a:r>
              <a:rPr lang="en-US" altLang="zh-CN" dirty="0" err="1" smtClean="0"/>
              <a:t>uroot</a:t>
            </a:r>
            <a:r>
              <a:rPr lang="en-US" altLang="zh-CN" dirty="0" smtClean="0"/>
              <a:t> –p123456]</a:t>
            </a:r>
            <a:r>
              <a:rPr lang="zh-CN" altLang="en-US" dirty="0" smtClean="0"/>
              <a:t>的方式进入，这里</a:t>
            </a:r>
            <a:r>
              <a:rPr lang="en-US" altLang="zh-CN" dirty="0" smtClean="0"/>
              <a:t>-p</a:t>
            </a:r>
            <a:r>
              <a:rPr lang="zh-CN" altLang="en-US" dirty="0" smtClean="0"/>
              <a:t>后面跟着的是安装时设置的</a:t>
            </a:r>
            <a:r>
              <a:rPr lang="en-US" altLang="zh-CN" dirty="0" smtClean="0"/>
              <a:t>root</a:t>
            </a:r>
            <a:r>
              <a:rPr lang="zh-CN" altLang="en-US" dirty="0" smtClean="0"/>
              <a:t>用户密码。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579" y="1548428"/>
            <a:ext cx="5907155" cy="217254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032" y="4461136"/>
            <a:ext cx="5911257" cy="22274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29912" y="3767887"/>
            <a:ext cx="6111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如果电脑上有多个</a:t>
            </a:r>
            <a:r>
              <a:rPr lang="en-US" altLang="zh-CN" b="1" dirty="0" err="1" smtClean="0">
                <a:solidFill>
                  <a:srgbClr val="FF0000"/>
                </a:solidFill>
              </a:rPr>
              <a:t>mysql</a:t>
            </a:r>
            <a:r>
              <a:rPr lang="zh-CN" altLang="en-US" b="1" dirty="0" smtClean="0">
                <a:solidFill>
                  <a:srgbClr val="FF0000"/>
                </a:solidFill>
              </a:rPr>
              <a:t>版本，可以使用 </a:t>
            </a:r>
            <a:r>
              <a:rPr lang="en-US" altLang="zh-CN" b="1" dirty="0" smtClean="0">
                <a:solidFill>
                  <a:srgbClr val="FF0000"/>
                </a:solidFill>
              </a:rPr>
              <a:t>–h(</a:t>
            </a:r>
            <a:r>
              <a:rPr lang="zh-CN" altLang="en-US" b="1" dirty="0" smtClean="0">
                <a:solidFill>
                  <a:srgbClr val="FF0000"/>
                </a:solidFill>
              </a:rPr>
              <a:t>地址</a:t>
            </a:r>
            <a:r>
              <a:rPr lang="en-US" altLang="zh-CN" b="1" dirty="0" smtClean="0">
                <a:solidFill>
                  <a:srgbClr val="FF0000"/>
                </a:solidFill>
              </a:rPr>
              <a:t>) –P(</a:t>
            </a:r>
            <a:r>
              <a:rPr lang="zh-CN" altLang="en-US" b="1" dirty="0" smtClean="0">
                <a:solidFill>
                  <a:srgbClr val="FF0000"/>
                </a:solidFill>
              </a:rPr>
              <a:t>端口号</a:t>
            </a:r>
            <a:r>
              <a:rPr lang="en-US" altLang="zh-CN" b="1" dirty="0" smtClean="0">
                <a:solidFill>
                  <a:srgbClr val="FF0000"/>
                </a:solidFill>
              </a:rPr>
              <a:t>)</a:t>
            </a:r>
            <a:r>
              <a:rPr lang="zh-CN" altLang="en-US" b="1" dirty="0" smtClean="0">
                <a:solidFill>
                  <a:srgbClr val="FF0000"/>
                </a:solidFill>
              </a:rPr>
              <a:t>，如下图不要带小括号，进行连接。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11892" y="5000787"/>
            <a:ext cx="2304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退出登录状态命令是</a:t>
            </a:r>
            <a:endParaRPr lang="en-US" altLang="zh-CN" dirty="0" smtClean="0"/>
          </a:p>
          <a:p>
            <a:r>
              <a:rPr lang="en-US" altLang="zh-CN" dirty="0" smtClean="0"/>
              <a:t>exit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quit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6319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33" y="2106639"/>
            <a:ext cx="7686675" cy="45148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34353" y="143207"/>
            <a:ext cx="4543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的常用修改密码命令</a:t>
            </a:r>
            <a:endParaRPr lang="zh-CN" altLang="en-US" sz="28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056108" y="904068"/>
            <a:ext cx="690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打开命令提示框，登录</a:t>
            </a:r>
            <a:r>
              <a:rPr lang="en-US" altLang="zh-CN" dirty="0" err="1" smtClean="0"/>
              <a:t>mysql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set password for </a:t>
            </a:r>
            <a:r>
              <a:rPr lang="en-US" altLang="zh-CN" dirty="0" err="1" smtClean="0"/>
              <a:t>root@localhost</a:t>
            </a:r>
            <a:r>
              <a:rPr lang="en-US" altLang="zh-CN" dirty="0" smtClean="0"/>
              <a:t> = password(‘</a:t>
            </a:r>
            <a:r>
              <a:rPr lang="zh-CN" altLang="en-US" dirty="0" smtClean="0"/>
              <a:t>新密码</a:t>
            </a:r>
            <a:r>
              <a:rPr lang="en-US" altLang="zh-CN" dirty="0" smtClean="0"/>
              <a:t>’);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9442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34353" y="143207"/>
            <a:ext cx="506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忘记</a:t>
            </a:r>
            <a:r>
              <a:rPr lang="en-US" altLang="zh-CN" sz="2800" b="1" dirty="0" smtClean="0"/>
              <a:t>root</a:t>
            </a:r>
            <a:r>
              <a:rPr lang="zh-CN" altLang="en-US" sz="2800" b="1" dirty="0" smtClean="0"/>
              <a:t>密码重置操作</a:t>
            </a:r>
            <a:endParaRPr lang="zh-CN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132" y="1011829"/>
            <a:ext cx="100679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55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285" y="712921"/>
            <a:ext cx="7808804" cy="320361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04833" y="97368"/>
            <a:ext cx="2993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的使用演示</a:t>
            </a:r>
            <a:endParaRPr lang="zh-CN" altLang="en-US" sz="2800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285" y="4008866"/>
            <a:ext cx="2667000" cy="24574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186766" y="4262034"/>
            <a:ext cx="286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安装后默认自带的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个库。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2678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811" y="620588"/>
            <a:ext cx="9561852" cy="18470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04833" y="97368"/>
            <a:ext cx="2993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的使用演示</a:t>
            </a:r>
            <a:endParaRPr lang="zh-CN" altLang="en-US" sz="2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811" y="2636270"/>
            <a:ext cx="9561852" cy="314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92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442" y="770842"/>
            <a:ext cx="9666308" cy="153576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04833" y="97368"/>
            <a:ext cx="2993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的使用演示</a:t>
            </a:r>
            <a:endParaRPr lang="zh-CN" altLang="en-US" sz="2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442" y="2386634"/>
            <a:ext cx="9653771" cy="17345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442" y="4205102"/>
            <a:ext cx="9653771" cy="19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12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04833" y="97368"/>
            <a:ext cx="2993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的使用演示</a:t>
            </a:r>
            <a:endParaRPr lang="zh-CN" alt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108" y="811537"/>
            <a:ext cx="8756543" cy="15800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108" y="2468849"/>
            <a:ext cx="8752398" cy="36529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108" y="6121831"/>
            <a:ext cx="24574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45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87864" y="61993"/>
            <a:ext cx="2913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数据库概述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2546889" y="759417"/>
            <a:ext cx="342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为什么要使用数据库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889" y="1258587"/>
            <a:ext cx="9023727" cy="14963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46889" y="2944678"/>
            <a:ext cx="342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 数据库相关概念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889" y="3586181"/>
            <a:ext cx="8853730" cy="272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8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75" y="1237451"/>
            <a:ext cx="10712003" cy="22703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04833" y="97368"/>
            <a:ext cx="2993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的使用演示</a:t>
            </a:r>
            <a:endParaRPr lang="zh-CN" altLang="en-US" sz="2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75" y="3507783"/>
            <a:ext cx="10712003" cy="311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84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15" y="1419883"/>
            <a:ext cx="11296651" cy="198518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04833" y="97368"/>
            <a:ext cx="2993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的使用演示</a:t>
            </a:r>
            <a:endParaRPr lang="zh-CN" altLang="en-US" sz="2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16" y="3405069"/>
            <a:ext cx="112966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85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484" y="892202"/>
            <a:ext cx="9775152" cy="17662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04833" y="97368"/>
            <a:ext cx="2993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的使用演示</a:t>
            </a:r>
            <a:endParaRPr lang="zh-CN" altLang="en-US" sz="2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484" y="3102500"/>
            <a:ext cx="9775152" cy="171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0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97" y="874192"/>
            <a:ext cx="8296760" cy="586229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78623" y="138697"/>
            <a:ext cx="6785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</a:t>
            </a:r>
            <a:r>
              <a:rPr lang="en-US" altLang="zh-CN" sz="2800" b="1" dirty="0" smtClean="0"/>
              <a:t>-windows</a:t>
            </a:r>
            <a:r>
              <a:rPr lang="zh-CN" altLang="en-US" sz="2800" b="1" dirty="0" smtClean="0"/>
              <a:t>系统下字符集错误处理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05253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651" y="1037235"/>
            <a:ext cx="8270929" cy="3520733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 flipV="1">
            <a:off x="2813763" y="4472652"/>
            <a:ext cx="201475" cy="391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48367" y="4778644"/>
            <a:ext cx="2805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字符串比较规则。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592665" y="4778644"/>
            <a:ext cx="2953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修改完之后重启</a:t>
            </a:r>
            <a:r>
              <a:rPr lang="en-US" altLang="zh-CN" dirty="0" err="1" smtClean="0"/>
              <a:t>mysql</a:t>
            </a:r>
            <a:r>
              <a:rPr lang="zh-CN" altLang="en-US" dirty="0" smtClean="0"/>
              <a:t>服务。</a:t>
            </a:r>
            <a:endParaRPr lang="en-US" altLang="zh-CN" dirty="0" smtClean="0"/>
          </a:p>
          <a:p>
            <a:r>
              <a:rPr lang="zh-CN" altLang="en-US" dirty="0" smtClean="0"/>
              <a:t>在任务管理器，服务找到</a:t>
            </a:r>
            <a:r>
              <a:rPr lang="en-US" altLang="zh-CN" dirty="0" smtClean="0"/>
              <a:t>MySQL</a:t>
            </a:r>
            <a:r>
              <a:rPr lang="zh-CN" altLang="en-US" dirty="0" smtClean="0"/>
              <a:t>的服务。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45" y="4582990"/>
            <a:ext cx="2574344" cy="216560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78623" y="138697"/>
            <a:ext cx="6785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</a:t>
            </a:r>
            <a:r>
              <a:rPr lang="en-US" altLang="zh-CN" sz="2800" b="1" dirty="0" smtClean="0"/>
              <a:t>-windows</a:t>
            </a:r>
            <a:r>
              <a:rPr lang="zh-CN" altLang="en-US" sz="2800" b="1" dirty="0" smtClean="0"/>
              <a:t>系统下字符集错误处理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127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78623" y="138697"/>
            <a:ext cx="6785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</a:t>
            </a:r>
            <a:r>
              <a:rPr lang="en-US" altLang="zh-CN" sz="2800" b="1" dirty="0" smtClean="0"/>
              <a:t>-</a:t>
            </a:r>
            <a:r>
              <a:rPr lang="en-US" altLang="zh-CN" sz="2800" b="1" dirty="0" err="1" smtClean="0"/>
              <a:t>MacOS</a:t>
            </a:r>
            <a:r>
              <a:rPr lang="zh-CN" altLang="en-US" sz="2800" b="1" dirty="0" smtClean="0"/>
              <a:t>系统下字符集错误处理</a:t>
            </a:r>
            <a:endParaRPr lang="zh-CN" alt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144" y="764583"/>
            <a:ext cx="3157440" cy="60934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213" y="1115878"/>
            <a:ext cx="5825127" cy="519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88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129" y="1365580"/>
            <a:ext cx="9130728" cy="518245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04833" y="97368"/>
            <a:ext cx="2993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的使用演示</a:t>
            </a:r>
            <a:endParaRPr lang="zh-CN" altLang="en-US" sz="28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076773" y="857573"/>
            <a:ext cx="4633993" cy="382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重新输入命令，查看字符集，与排序规则。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8388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60915" y="92201"/>
            <a:ext cx="5618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使用图形工具操作</a:t>
            </a:r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数据库</a:t>
            </a:r>
            <a:endParaRPr lang="zh-CN" alt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80" y="676516"/>
            <a:ext cx="10306829" cy="9714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18468" y="1735810"/>
            <a:ext cx="766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使用比较多的是</a:t>
            </a:r>
            <a:r>
              <a:rPr lang="en-US" altLang="zh-CN" dirty="0" err="1" smtClean="0"/>
              <a:t>Navicat,SQLyog,dbeaver</a:t>
            </a:r>
            <a:r>
              <a:rPr lang="zh-CN" altLang="en-US" dirty="0" smtClean="0"/>
              <a:t>。这里用</a:t>
            </a:r>
            <a:r>
              <a:rPr lang="en-US" altLang="zh-CN" dirty="0" err="1" smtClean="0"/>
              <a:t>Navicat</a:t>
            </a:r>
            <a:r>
              <a:rPr lang="zh-CN" altLang="en-US" dirty="0" smtClean="0"/>
              <a:t>进行教学。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818468" y="2335078"/>
            <a:ext cx="93041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/>
              <a:t>Navicat Premium Lite 是 Navicat 的精简版，它包含了用户执行主要的基本数据库操作所需的核心功能</a:t>
            </a:r>
            <a:r>
              <a:rPr lang="zh-CN" altLang="zh-CN" dirty="0" smtClean="0"/>
              <a:t>。它</a:t>
            </a:r>
            <a:r>
              <a:rPr lang="zh-CN" altLang="zh-CN" dirty="0"/>
              <a:t>允许你同时连接到各种数据库平台，包括 MySQL、PostgreSQL、SQL Server、Oracle、MariaDB，以及 Redis 和 MongoDB 等NoSQL 数据库，所有这些操作都可以通过一个应用程序来完成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solidFill>
                  <a:srgbClr val="0052FF"/>
                </a:solidFill>
                <a:latin typeface="Arial" panose="020B0604020202020204" pitchFamily="34" charset="0"/>
              </a:rPr>
              <a:t>官方免费下载地址</a:t>
            </a:r>
            <a:r>
              <a:rPr lang="zh-CN" altLang="zh-CN" dirty="0">
                <a:latin typeface="Arial" panose="020B0604020202020204" pitchFamily="34" charset="0"/>
              </a:rPr>
              <a:t>：</a:t>
            </a:r>
            <a:r>
              <a:rPr lang="zh-CN" altLang="zh-CN" u="sng" dirty="0">
                <a:latin typeface="Arial" panose="020B0604020202020204" pitchFamily="34" charset="0"/>
                <a:hlinkClick r:id="rId3"/>
              </a:rPr>
              <a:t>https://www.navicat.com.cn/download/navicat-premium-</a:t>
            </a:r>
            <a:r>
              <a:rPr lang="zh-CN" altLang="zh-CN" u="sng" dirty="0" smtClean="0">
                <a:latin typeface="Arial" panose="020B0604020202020204" pitchFamily="34" charset="0"/>
                <a:hlinkClick r:id="rId3"/>
              </a:rPr>
              <a:t>lite</a:t>
            </a:r>
            <a:r>
              <a:rPr lang="en-US" altLang="zh-CN" u="sng" dirty="0" smtClean="0">
                <a:latin typeface="Arial" panose="020B0604020202020204" pitchFamily="34" charset="0"/>
              </a:rPr>
              <a:t> </a:t>
            </a:r>
            <a:endParaRPr lang="zh-CN" altLang="zh-CN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066" y="3947865"/>
            <a:ext cx="9725025" cy="3714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217" y="4636980"/>
            <a:ext cx="9772650" cy="4667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030278" y="5439905"/>
            <a:ext cx="5352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安装后用邮箱注册并激活一下</a:t>
            </a:r>
            <a:r>
              <a:rPr lang="en-US" altLang="zh-CN" dirty="0" smtClean="0"/>
              <a:t>navicat17 lite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8695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60915" y="92201"/>
            <a:ext cx="5618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使用</a:t>
            </a:r>
            <a:r>
              <a:rPr lang="en-US" altLang="zh-CN" sz="2800" b="1" dirty="0" err="1" smtClean="0"/>
              <a:t>Navicat</a:t>
            </a:r>
            <a:r>
              <a:rPr lang="zh-CN" altLang="en-US" sz="2800" b="1" dirty="0" smtClean="0"/>
              <a:t>操作</a:t>
            </a:r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数据库</a:t>
            </a:r>
            <a:endParaRPr lang="zh-CN" alt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722" y="916831"/>
            <a:ext cx="4628989" cy="14815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27322" y="491041"/>
            <a:ext cx="714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与我们使用命令行操作数据库一样。首选要连接数据库，点击连接。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864" y="2746761"/>
            <a:ext cx="5047345" cy="406474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27322" y="2331302"/>
            <a:ext cx="340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选择</a:t>
            </a:r>
            <a:r>
              <a:rPr lang="en-US" altLang="zh-CN" dirty="0" smtClean="0"/>
              <a:t>MySQL</a:t>
            </a:r>
            <a:r>
              <a:rPr lang="zh-CN" altLang="en-US" dirty="0" smtClean="0"/>
              <a:t>，点击下一步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9452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045" y="881798"/>
            <a:ext cx="5065591" cy="40647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0413" y="1317256"/>
            <a:ext cx="56517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3.1</a:t>
            </a:r>
            <a:r>
              <a:rPr lang="zh-CN" altLang="en-US" dirty="0" smtClean="0">
                <a:solidFill>
                  <a:srgbClr val="FF0000"/>
                </a:solidFill>
              </a:rPr>
              <a:t>连接名称</a:t>
            </a:r>
            <a:r>
              <a:rPr lang="zh-CN" altLang="en-US" dirty="0" smtClean="0"/>
              <a:t>：起一个名字即可</a:t>
            </a:r>
            <a:r>
              <a:rPr lang="en-US" altLang="zh-CN" dirty="0" smtClean="0"/>
              <a:t>(</a:t>
            </a:r>
            <a:r>
              <a:rPr lang="zh-CN" altLang="en-US" dirty="0" smtClean="0"/>
              <a:t>一般用</a:t>
            </a:r>
            <a:r>
              <a:rPr lang="en-US" altLang="zh-CN" dirty="0" err="1" smtClean="0"/>
              <a:t>ip</a:t>
            </a:r>
            <a:r>
              <a:rPr lang="zh-CN" altLang="en-US" dirty="0" smtClean="0"/>
              <a:t>地址进行命名。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，比如</a:t>
            </a:r>
            <a:r>
              <a:rPr lang="en-US" altLang="zh-CN" dirty="0" smtClean="0"/>
              <a:t>localhost,mysql127.0.0.1</a:t>
            </a:r>
            <a:r>
              <a:rPr lang="zh-CN" altLang="en-US" dirty="0" smtClean="0"/>
              <a:t>之类的，这只是一个连接标识与数据库名称无关。</a:t>
            </a:r>
            <a:endParaRPr lang="en-US" altLang="zh-CN" dirty="0" smtClean="0"/>
          </a:p>
          <a:p>
            <a:r>
              <a:rPr lang="en-US" altLang="zh-CN" dirty="0" smtClean="0"/>
              <a:t>3.2</a:t>
            </a:r>
            <a:r>
              <a:rPr lang="zh-CN" altLang="en-US" dirty="0" smtClean="0">
                <a:solidFill>
                  <a:srgbClr val="FF0000"/>
                </a:solidFill>
              </a:rPr>
              <a:t>主机</a:t>
            </a:r>
            <a:r>
              <a:rPr lang="zh-CN" altLang="en-US" dirty="0" smtClean="0"/>
              <a:t>：这里本机可以直接用</a:t>
            </a:r>
            <a:r>
              <a:rPr lang="en-US" altLang="zh-CN" dirty="0" smtClean="0"/>
              <a:t>localhost</a:t>
            </a:r>
            <a:r>
              <a:rPr lang="zh-CN" altLang="en-US" dirty="0" smtClean="0"/>
              <a:t>，或者</a:t>
            </a:r>
            <a:r>
              <a:rPr lang="en-US" altLang="zh-CN" dirty="0" smtClean="0"/>
              <a:t>127.0.0.1</a:t>
            </a:r>
            <a:r>
              <a:rPr lang="zh-CN" altLang="en-US" dirty="0" smtClean="0"/>
              <a:t>，远程服务器数据库就要写对应的</a:t>
            </a:r>
            <a:r>
              <a:rPr lang="en-US" altLang="zh-CN" dirty="0" err="1" smtClean="0"/>
              <a:t>ip</a:t>
            </a:r>
            <a:r>
              <a:rPr lang="zh-CN" altLang="en-US" dirty="0" smtClean="0"/>
              <a:t>地址。</a:t>
            </a:r>
            <a:endParaRPr lang="en-US" altLang="zh-CN" dirty="0" smtClean="0"/>
          </a:p>
          <a:p>
            <a:r>
              <a:rPr lang="en-US" altLang="zh-CN" dirty="0" smtClean="0"/>
              <a:t>3.3</a:t>
            </a:r>
            <a:r>
              <a:rPr lang="zh-CN" altLang="en-US" dirty="0" smtClean="0">
                <a:solidFill>
                  <a:srgbClr val="FF0000"/>
                </a:solidFill>
              </a:rPr>
              <a:t>端口</a:t>
            </a:r>
            <a:r>
              <a:rPr lang="zh-CN" altLang="en-US" dirty="0" smtClean="0"/>
              <a:t>：这里填写服务的占用端口，本地默认安装时是</a:t>
            </a:r>
            <a:r>
              <a:rPr lang="en-US" altLang="zh-CN" dirty="0" smtClean="0"/>
              <a:t>3306</a:t>
            </a:r>
            <a:r>
              <a:rPr lang="zh-CN" altLang="en-US" dirty="0" smtClean="0"/>
              <a:t>。远程服务器数据库要根据对应放出的实际端口地址填写。</a:t>
            </a:r>
            <a:endParaRPr lang="en-US" altLang="zh-CN" dirty="0" smtClean="0"/>
          </a:p>
          <a:p>
            <a:r>
              <a:rPr lang="en-US" altLang="zh-CN" dirty="0" smtClean="0"/>
              <a:t>3.4</a:t>
            </a:r>
            <a:r>
              <a:rPr lang="zh-CN" altLang="en-US" dirty="0" smtClean="0">
                <a:solidFill>
                  <a:srgbClr val="FF0000"/>
                </a:solidFill>
              </a:rPr>
              <a:t>用户名</a:t>
            </a:r>
            <a:r>
              <a:rPr lang="zh-CN" altLang="en-US" dirty="0" smtClean="0"/>
              <a:t>：就是要登录数据库的用户名，开发默认使用的是</a:t>
            </a:r>
            <a:r>
              <a:rPr lang="en-US" altLang="zh-CN" dirty="0" smtClean="0"/>
              <a:t>root</a:t>
            </a:r>
            <a:r>
              <a:rPr lang="zh-CN" altLang="en-US" dirty="0" smtClean="0"/>
              <a:t>用户。实际工作中根据具体情况填写。</a:t>
            </a:r>
            <a:endParaRPr lang="en-US" altLang="zh-CN" dirty="0" smtClean="0"/>
          </a:p>
          <a:p>
            <a:r>
              <a:rPr lang="en-US" altLang="zh-CN" dirty="0" smtClean="0"/>
              <a:t>3.5</a:t>
            </a:r>
            <a:r>
              <a:rPr lang="zh-CN" altLang="en-US" dirty="0" smtClean="0">
                <a:solidFill>
                  <a:srgbClr val="FF0000"/>
                </a:solidFill>
              </a:rPr>
              <a:t>密码</a:t>
            </a:r>
            <a:r>
              <a:rPr lang="zh-CN" altLang="en-US" dirty="0" smtClean="0"/>
              <a:t>：即是对应的密码。可以勾中保存密码以后不用每次都要输入。</a:t>
            </a:r>
            <a:endParaRPr lang="en-US" altLang="zh-CN" dirty="0" smtClean="0"/>
          </a:p>
          <a:p>
            <a:r>
              <a:rPr lang="zh-CN" altLang="en-US" dirty="0" smtClean="0"/>
              <a:t>填写完成后可以用测试连接查看是否填写正确。</a:t>
            </a:r>
            <a:endParaRPr lang="en-US" altLang="zh-CN" dirty="0" smtClean="0"/>
          </a:p>
          <a:p>
            <a:r>
              <a:rPr lang="zh-CN" altLang="en-US" dirty="0" smtClean="0"/>
              <a:t>然后点击确定，创建连接成功。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045" y="5043542"/>
            <a:ext cx="3543543" cy="44831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60915" y="92201"/>
            <a:ext cx="5618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使用</a:t>
            </a:r>
            <a:r>
              <a:rPr lang="en-US" altLang="zh-CN" sz="2800" b="1" dirty="0" err="1" smtClean="0"/>
              <a:t>Navicat</a:t>
            </a:r>
            <a:r>
              <a:rPr lang="zh-CN" altLang="en-US" sz="2800" b="1" dirty="0" smtClean="0"/>
              <a:t>操作</a:t>
            </a:r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数据库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19011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67185" y="585213"/>
            <a:ext cx="3931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 数据库与数据库管理系统的关系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287864" y="61993"/>
            <a:ext cx="2913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数据库概述</a:t>
            </a:r>
            <a:endParaRPr lang="zh-CN" altLang="en-US" sz="2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1035978"/>
            <a:ext cx="7201465" cy="2769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67184" y="3962908"/>
            <a:ext cx="3931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2.3</a:t>
            </a:r>
            <a:r>
              <a:rPr lang="zh-CN" altLang="en-US" dirty="0" smtClean="0"/>
              <a:t> 常用的数据库管理系统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9" y="4623923"/>
            <a:ext cx="8932191" cy="99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026" y="1956419"/>
            <a:ext cx="8387732" cy="23557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103" y="872022"/>
            <a:ext cx="5743575" cy="9810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90426" y="122369"/>
            <a:ext cx="691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安装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mysql8.0</a:t>
            </a:r>
            <a:r>
              <a:rPr lang="zh-CN" altLang="en-US" dirty="0" smtClean="0"/>
              <a:t>如果使用</a:t>
            </a:r>
            <a:r>
              <a:rPr lang="en-US" altLang="zh-CN" dirty="0" smtClean="0"/>
              <a:t>sha256</a:t>
            </a:r>
            <a:r>
              <a:rPr lang="zh-CN" altLang="en-US" dirty="0" smtClean="0"/>
              <a:t>加密方式，用图形工具出现以下错误时，使用命令行修改加密规则，或者升级图形化工具。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6743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195" y="969693"/>
            <a:ext cx="7867650" cy="14573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68304" y="324677"/>
            <a:ext cx="3231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数据库使用的流程</a:t>
            </a:r>
            <a:endParaRPr lang="zh-CN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195" y="3167356"/>
            <a:ext cx="9120187" cy="306126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19580" y="2655376"/>
            <a:ext cx="552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标识符命名规则。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861025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34718" y="71537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使用</a:t>
            </a:r>
            <a:r>
              <a:rPr lang="en-US" altLang="zh-CN" sz="2800" b="1" dirty="0" err="1" smtClean="0"/>
              <a:t>Navicat</a:t>
            </a:r>
            <a:r>
              <a:rPr lang="zh-CN" altLang="en-US" sz="2800" b="1" dirty="0" smtClean="0"/>
              <a:t>创建数据库</a:t>
            </a:r>
            <a:endParaRPr lang="zh-CN" alt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692" y="2282774"/>
            <a:ext cx="3106687" cy="375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9698" y="1358684"/>
            <a:ext cx="433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右键单击要创建数据库的连接，如下图：</a:t>
            </a:r>
            <a:endParaRPr lang="en-US" altLang="zh-CN" dirty="0" smtClean="0"/>
          </a:p>
          <a:p>
            <a:r>
              <a:rPr lang="zh-CN" altLang="en-US" dirty="0" smtClean="0"/>
              <a:t>在右键菜单中选择</a:t>
            </a:r>
            <a:r>
              <a:rPr lang="zh-CN" altLang="en-US" dirty="0" smtClean="0">
                <a:solidFill>
                  <a:srgbClr val="FF0000"/>
                </a:solidFill>
              </a:rPr>
              <a:t>新建数据库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462" y="2349920"/>
            <a:ext cx="4694534" cy="4172919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5439905" y="862739"/>
            <a:ext cx="38465" cy="5610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165462" y="1149173"/>
            <a:ext cx="414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输入一个数据库名称，字符集，排序规则。字符集排序规则建议如图选择。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因为修改了</a:t>
            </a:r>
            <a:r>
              <a:rPr lang="en-US" altLang="zh-CN" dirty="0" smtClean="0">
                <a:solidFill>
                  <a:srgbClr val="FF0000"/>
                </a:solidFill>
              </a:rPr>
              <a:t>mysql.ini</a:t>
            </a:r>
            <a:r>
              <a:rPr lang="zh-CN" altLang="en-US" dirty="0" smtClean="0">
                <a:solidFill>
                  <a:srgbClr val="FF0000"/>
                </a:solidFill>
              </a:rPr>
              <a:t>配置文件，也可以不选择字符集与排序规则，默认是</a:t>
            </a:r>
            <a:r>
              <a:rPr lang="en-US" altLang="zh-CN" dirty="0" smtClean="0">
                <a:solidFill>
                  <a:srgbClr val="FF0000"/>
                </a:solidFill>
              </a:rPr>
              <a:t>utf8</a:t>
            </a:r>
            <a:r>
              <a:rPr lang="zh-CN" altLang="en-US" dirty="0" smtClean="0">
                <a:solidFill>
                  <a:srgbClr val="FF0000"/>
                </a:solidFill>
              </a:rPr>
              <a:t>。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15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34718" y="71537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使用</a:t>
            </a:r>
            <a:r>
              <a:rPr lang="en-US" altLang="zh-CN" sz="2800" b="1" dirty="0" err="1" smtClean="0"/>
              <a:t>Navicat</a:t>
            </a:r>
            <a:r>
              <a:rPr lang="zh-CN" altLang="en-US" sz="2800" b="1" dirty="0" smtClean="0"/>
              <a:t>创建数据库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629904" y="935065"/>
            <a:ext cx="34096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我们可以点击一下</a:t>
            </a:r>
            <a:r>
              <a:rPr lang="en-US" altLang="zh-CN" dirty="0" smtClean="0"/>
              <a:t>SQL</a:t>
            </a:r>
            <a:r>
              <a:rPr lang="zh-CN" altLang="en-US" dirty="0"/>
              <a:t>预</a:t>
            </a:r>
            <a:r>
              <a:rPr lang="zh-CN" altLang="en-US" dirty="0" smtClean="0"/>
              <a:t>览。如下图，这就是实际图形工具向数据库发出的建表语句命令。我们也可以将命令复制出来直接在图形界面，或者命令提示符运行。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01" y="2448734"/>
            <a:ext cx="4269092" cy="3786671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5739539" y="1022888"/>
            <a:ext cx="0" cy="5481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302644" y="1022888"/>
            <a:ext cx="4107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这里我们直接点击确定创建数据库。</a:t>
            </a:r>
            <a:endParaRPr lang="en-US" altLang="zh-CN" dirty="0" smtClean="0"/>
          </a:p>
          <a:p>
            <a:r>
              <a:rPr lang="zh-CN" altLang="en-US" dirty="0" smtClean="0"/>
              <a:t>数据库创建完毕，默认关闭状态，我们双击打开。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912" y="2448734"/>
            <a:ext cx="4124325" cy="571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536" y="3522750"/>
            <a:ext cx="40290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77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939152" y="143862"/>
            <a:ext cx="3205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的数据类型</a:t>
            </a:r>
            <a:endParaRPr lang="zh-CN" altLang="en-US" sz="2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309" y="787562"/>
            <a:ext cx="9756586" cy="554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64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446" y="1549830"/>
            <a:ext cx="8816873" cy="403206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17010" y="112866"/>
            <a:ext cx="4708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的常用数据类型介绍</a:t>
            </a:r>
            <a:endParaRPr lang="zh-CN" altLang="en-US" sz="28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864446" y="636086"/>
            <a:ext cx="7981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常用的类型整型用</a:t>
            </a:r>
            <a:r>
              <a:rPr lang="en-US" altLang="zh-CN" dirty="0" smtClean="0"/>
              <a:t>INT</a:t>
            </a:r>
            <a:r>
              <a:rPr lang="zh-CN" altLang="en-US" dirty="0" smtClean="0"/>
              <a:t>，字符串用</a:t>
            </a:r>
            <a:r>
              <a:rPr lang="en-US" altLang="zh-CN" dirty="0" smtClean="0"/>
              <a:t>VARCHAR</a:t>
            </a:r>
            <a:r>
              <a:rPr lang="zh-CN" altLang="en-US" dirty="0" smtClean="0"/>
              <a:t>，浮点用</a:t>
            </a:r>
            <a:r>
              <a:rPr lang="en-US" altLang="zh-CN" dirty="0" smtClean="0"/>
              <a:t>DOUBLE</a:t>
            </a:r>
            <a:r>
              <a:rPr lang="zh-CN" altLang="en-US" dirty="0" smtClean="0"/>
              <a:t>，日期用</a:t>
            </a:r>
            <a:r>
              <a:rPr lang="en-US" altLang="zh-CN" dirty="0" smtClean="0"/>
              <a:t>DATE</a:t>
            </a:r>
            <a:r>
              <a:rPr lang="zh-CN" altLang="en-US" dirty="0" smtClean="0"/>
              <a:t>，带时分秒的日期用</a:t>
            </a:r>
            <a:r>
              <a:rPr lang="en-US" altLang="zh-CN" dirty="0" smtClean="0"/>
              <a:t>DATETIME</a:t>
            </a:r>
            <a:r>
              <a:rPr lang="zh-CN" altLang="en-US" dirty="0" smtClean="0"/>
              <a:t>，更精确的日期用</a:t>
            </a:r>
            <a:r>
              <a:rPr lang="en-US" altLang="zh-CN" dirty="0" smtClean="0"/>
              <a:t>TIMESTAMP</a:t>
            </a:r>
            <a:r>
              <a:rPr lang="zh-CN" altLang="en-US" dirty="0"/>
              <a:t>，</a:t>
            </a:r>
            <a:r>
              <a:rPr lang="zh-CN" altLang="en-US" dirty="0" smtClean="0"/>
              <a:t>长文本可以用</a:t>
            </a:r>
            <a:r>
              <a:rPr lang="en-US" altLang="zh-CN" dirty="0" smtClean="0"/>
              <a:t>TEXT</a:t>
            </a:r>
            <a:r>
              <a:rPr lang="zh-CN" altLang="en-US" dirty="0" smtClean="0"/>
              <a:t>类型。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5440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34718" y="71537"/>
            <a:ext cx="3680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使用</a:t>
            </a:r>
            <a:r>
              <a:rPr lang="en-US" altLang="zh-CN" sz="2800" b="1" dirty="0" err="1" smtClean="0"/>
              <a:t>Navicat</a:t>
            </a:r>
            <a:r>
              <a:rPr lang="zh-CN" altLang="en-US" sz="2800" b="1" dirty="0" smtClean="0"/>
              <a:t>创建表</a:t>
            </a:r>
            <a:endParaRPr lang="zh-CN" altLang="en-US" sz="2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82" y="2030847"/>
            <a:ext cx="3936510" cy="405482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6096" y="1332897"/>
            <a:ext cx="3574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右键点击表，在右键菜单中点击新建表。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142" y="2477472"/>
            <a:ext cx="7116421" cy="2649641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830305" y="1146875"/>
            <a:ext cx="20664" cy="5455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310752" y="1351448"/>
            <a:ext cx="623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右边区域会出现一个可编辑界面。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7074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64243" y="36209"/>
            <a:ext cx="3680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使用</a:t>
            </a:r>
            <a:r>
              <a:rPr lang="en-US" altLang="zh-CN" sz="2800" b="1" dirty="0" err="1" smtClean="0"/>
              <a:t>Navicat</a:t>
            </a:r>
            <a:r>
              <a:rPr lang="zh-CN" altLang="en-US" sz="2800" b="1" dirty="0" smtClean="0"/>
              <a:t>创建表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3492285" y="625099"/>
            <a:ext cx="316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比如我们创建一个雇员表。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679900"/>
              </p:ext>
            </p:extLst>
          </p:nvPr>
        </p:nvGraphicFramePr>
        <p:xfrm>
          <a:off x="2693263" y="1060101"/>
          <a:ext cx="5603496" cy="2722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743"/>
                <a:gridCol w="1918921"/>
                <a:gridCol w="1867832"/>
              </a:tblGrid>
              <a:tr h="5359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表名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雇员表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employee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5359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唯一标识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id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整型自增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5359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员工姓名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 smtClean="0"/>
                        <a:t>emp_name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字符串</a:t>
                      </a:r>
                      <a:r>
                        <a:rPr lang="en-US" altLang="zh-CN" sz="1600" dirty="0" smtClean="0"/>
                        <a:t>(15)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5359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入职日期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 smtClean="0"/>
                        <a:t>hire_date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日期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5359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在职状态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status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整型</a:t>
                      </a:r>
                      <a:r>
                        <a:rPr lang="en-US" altLang="zh-CN" sz="1600" dirty="0" smtClean="0"/>
                        <a:t>(0-</a:t>
                      </a:r>
                      <a:r>
                        <a:rPr lang="zh-CN" altLang="en-US" sz="1600" dirty="0" smtClean="0"/>
                        <a:t>试用、实习</a:t>
                      </a:r>
                      <a:r>
                        <a:rPr lang="en-US" altLang="zh-CN" sz="1600" dirty="0" smtClean="0"/>
                        <a:t>,1-</a:t>
                      </a:r>
                      <a:r>
                        <a:rPr lang="zh-CN" altLang="en-US" sz="1600" dirty="0" smtClean="0"/>
                        <a:t>正式</a:t>
                      </a:r>
                      <a:r>
                        <a:rPr lang="en-US" altLang="zh-CN" sz="1600" dirty="0" smtClean="0"/>
                        <a:t>,2-</a:t>
                      </a:r>
                      <a:r>
                        <a:rPr lang="zh-CN" altLang="en-US" sz="1600" dirty="0" smtClean="0"/>
                        <a:t>离职</a:t>
                      </a:r>
                      <a:r>
                        <a:rPr lang="en-US" altLang="zh-CN" sz="1600" dirty="0" smtClean="0"/>
                        <a:t>)</a:t>
                      </a:r>
                      <a:endParaRPr lang="zh-CN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368" y="4283597"/>
            <a:ext cx="8222529" cy="251266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911096" y="3848595"/>
            <a:ext cx="594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如图编辑，可以点击</a:t>
            </a:r>
            <a:r>
              <a:rPr lang="en-US" altLang="zh-CN" dirty="0" smtClean="0"/>
              <a:t>SQL</a:t>
            </a:r>
            <a:r>
              <a:rPr lang="zh-CN" altLang="en-US" dirty="0" smtClean="0"/>
              <a:t>预览查看生成的</a:t>
            </a:r>
            <a:r>
              <a:rPr lang="en-US" altLang="zh-CN" dirty="0" smtClean="0"/>
              <a:t>SQL</a:t>
            </a:r>
            <a:r>
              <a:rPr lang="zh-CN" altLang="en-US" dirty="0" smtClean="0"/>
              <a:t>命令。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8841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64243" y="36209"/>
            <a:ext cx="3680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使用</a:t>
            </a:r>
            <a:r>
              <a:rPr lang="en-US" altLang="zh-CN" sz="2800" b="1" dirty="0" err="1" smtClean="0"/>
              <a:t>Navicat</a:t>
            </a:r>
            <a:r>
              <a:rPr lang="zh-CN" altLang="en-US" sz="2800" b="1" dirty="0" smtClean="0"/>
              <a:t>创建表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2035263" y="603523"/>
            <a:ext cx="8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此时发现还没有创建表名，我们点击保存提示输入表名，输入表名创建成功。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885" y="1027924"/>
            <a:ext cx="5865946" cy="194468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260" y="2989351"/>
            <a:ext cx="3398407" cy="11615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627" y="3027682"/>
            <a:ext cx="3409950" cy="6953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736177" y="4205974"/>
            <a:ext cx="7208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注意不点预览直接点击保存也可以。表的注释可以点击注释标签添加。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997" y="4708127"/>
            <a:ext cx="4048932" cy="209808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233627" y="4633202"/>
            <a:ext cx="5317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在查询窗口使用 </a:t>
            </a:r>
            <a:r>
              <a:rPr lang="en-US" altLang="zh-CN" dirty="0" err="1" smtClean="0"/>
              <a:t>desc</a:t>
            </a:r>
            <a:r>
              <a:rPr lang="en-US" altLang="zh-CN" dirty="0" smtClean="0"/>
              <a:t> employee</a:t>
            </a:r>
            <a:r>
              <a:rPr lang="zh-CN" altLang="en-US" dirty="0" smtClean="0"/>
              <a:t>可以查看表结构。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show create table </a:t>
            </a:r>
            <a:r>
              <a:rPr lang="zh-CN" altLang="en-US" dirty="0" smtClean="0"/>
              <a:t>表名</a:t>
            </a:r>
            <a:r>
              <a:rPr lang="en-US" altLang="zh-CN" dirty="0" smtClean="0"/>
              <a:t>,</a:t>
            </a:r>
            <a:r>
              <a:rPr lang="zh-CN" altLang="en-US" dirty="0" smtClean="0"/>
              <a:t>可以查看创建表语句。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401" y="5279532"/>
            <a:ext cx="5121932" cy="39284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626" y="5808667"/>
            <a:ext cx="5849429" cy="46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69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19214" y="618794"/>
            <a:ext cx="7893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可以</a:t>
            </a:r>
            <a:r>
              <a:rPr lang="zh-CN" altLang="en-US" dirty="0"/>
              <a:t>右键</a:t>
            </a:r>
            <a:r>
              <a:rPr lang="zh-CN" altLang="en-US" dirty="0" smtClean="0"/>
              <a:t>点击需要修改的表，点击设计</a:t>
            </a:r>
            <a:r>
              <a:rPr lang="zh-CN" altLang="en-US" dirty="0"/>
              <a:t>表修改表结构</a:t>
            </a:r>
            <a:r>
              <a:rPr lang="zh-CN" altLang="en-US" dirty="0" smtClean="0"/>
              <a:t>。可以进行新增字段，修改字段类型等等操作。点击</a:t>
            </a:r>
            <a:r>
              <a:rPr lang="en-US" altLang="zh-CN" dirty="0" smtClean="0"/>
              <a:t>SQL</a:t>
            </a:r>
            <a:r>
              <a:rPr lang="zh-CN" altLang="en-US" dirty="0" smtClean="0"/>
              <a:t>预览可以查看生成的修改表</a:t>
            </a:r>
            <a:r>
              <a:rPr lang="en-US" altLang="zh-CN" dirty="0" smtClean="0"/>
              <a:t>SQL</a:t>
            </a:r>
            <a:r>
              <a:rPr lang="zh-CN" altLang="en-US" dirty="0" smtClean="0"/>
              <a:t>语句。</a:t>
            </a:r>
            <a:endParaRPr lang="en-US" altLang="zh-CN" dirty="0" smtClean="0"/>
          </a:p>
          <a:p>
            <a:r>
              <a:rPr lang="zh-CN" altLang="en-US" dirty="0" smtClean="0"/>
              <a:t>比如我们增加一性别列。字段名</a:t>
            </a:r>
            <a:r>
              <a:rPr lang="en-US" altLang="zh-CN" dirty="0" smtClean="0"/>
              <a:t>gender,</a:t>
            </a:r>
            <a:r>
              <a:rPr lang="zh-CN" altLang="en-US" dirty="0" smtClean="0"/>
              <a:t>字符类型长度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，注释（</a:t>
            </a:r>
            <a:r>
              <a:rPr lang="en-US" altLang="zh-CN" dirty="0" smtClean="0"/>
              <a:t>1-</a:t>
            </a:r>
            <a:r>
              <a:rPr lang="zh-CN" altLang="en-US" dirty="0" smtClean="0"/>
              <a:t>男</a:t>
            </a:r>
            <a:r>
              <a:rPr lang="en-US" altLang="zh-CN" dirty="0" smtClean="0"/>
              <a:t>,2-</a:t>
            </a:r>
            <a:r>
              <a:rPr lang="zh-CN" altLang="en-US" dirty="0" smtClean="0"/>
              <a:t>女）。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64243" y="36209"/>
            <a:ext cx="4313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使用</a:t>
            </a:r>
            <a:r>
              <a:rPr lang="en-US" altLang="zh-CN" sz="2800" b="1" dirty="0" err="1" smtClean="0"/>
              <a:t>Navicat</a:t>
            </a:r>
            <a:r>
              <a:rPr lang="zh-CN" altLang="en-US" sz="2800" b="1" dirty="0" smtClean="0"/>
              <a:t>修改表结构</a:t>
            </a:r>
            <a:endParaRPr lang="zh-CN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59" y="2072655"/>
            <a:ext cx="3018981" cy="409930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982" y="1786156"/>
            <a:ext cx="8447551" cy="176680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28080" y="3908199"/>
            <a:ext cx="307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点击删除表可以删除此表。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8112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87864" y="61993"/>
            <a:ext cx="2913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数据库概述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2479729" y="656095"/>
            <a:ext cx="7025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按照类型，分为关系型数据库</a:t>
            </a:r>
            <a:r>
              <a:rPr lang="en-US" altLang="zh-CN" dirty="0" smtClean="0"/>
              <a:t>RDBMS</a:t>
            </a:r>
            <a:r>
              <a:rPr lang="zh-CN" altLang="en-US" dirty="0" smtClean="0"/>
              <a:t>与非关系型数据库非</a:t>
            </a:r>
            <a:r>
              <a:rPr lang="en-US" altLang="zh-CN" dirty="0" smtClean="0"/>
              <a:t>RDBMS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479729" y="948231"/>
            <a:ext cx="2402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关系型数据库实质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526" y="1317437"/>
            <a:ext cx="6225678" cy="26393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525" y="3986914"/>
            <a:ext cx="6225679" cy="4780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525" y="5906462"/>
            <a:ext cx="6225679" cy="73306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82525" y="5531033"/>
            <a:ext cx="2081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非关系型数据库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525" y="4491215"/>
            <a:ext cx="4334674" cy="10459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9663" y="4225945"/>
            <a:ext cx="4758716" cy="121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64243" y="36209"/>
            <a:ext cx="4313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SQL</a:t>
            </a:r>
            <a:r>
              <a:rPr lang="zh-CN" altLang="en-US" sz="2800" b="1" dirty="0" smtClean="0"/>
              <a:t>书写规则与规范</a:t>
            </a:r>
            <a:endParaRPr lang="zh-CN" altLang="en-US" sz="28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9185329" y="1270862"/>
            <a:ext cx="2350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\g,\G</a:t>
            </a:r>
            <a:r>
              <a:rPr lang="zh-CN" altLang="en-US" dirty="0" smtClean="0">
                <a:solidFill>
                  <a:srgbClr val="FF0000"/>
                </a:solidFill>
              </a:rPr>
              <a:t>是在命令行使用，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Navicat</a:t>
            </a:r>
            <a:r>
              <a:rPr lang="zh-CN" altLang="en-US" b="1" dirty="0" smtClean="0">
                <a:solidFill>
                  <a:srgbClr val="FF0000"/>
                </a:solidFill>
              </a:rPr>
              <a:t>等图形工具中会报错，还是用分号；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57" y="540360"/>
            <a:ext cx="6344312" cy="29542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57" y="3475569"/>
            <a:ext cx="6693103" cy="32051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051" y="3475569"/>
            <a:ext cx="1347464" cy="3775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910" y="3911304"/>
            <a:ext cx="1181100" cy="4095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0771" y="4258993"/>
            <a:ext cx="49815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68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64243" y="36209"/>
            <a:ext cx="343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DML-</a:t>
            </a:r>
            <a:r>
              <a:rPr lang="zh-CN" altLang="en-US" sz="2800" b="1" dirty="0" smtClean="0"/>
              <a:t>新增数据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2242088" y="738753"/>
            <a:ext cx="584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方式</a:t>
            </a:r>
            <a:r>
              <a:rPr lang="en-US" altLang="zh-CN" dirty="0" smtClean="0"/>
              <a:t>1.</a:t>
            </a:r>
            <a:r>
              <a:rPr lang="zh-CN" altLang="en-US" dirty="0" smtClean="0"/>
              <a:t>一条一条添加。使用的是</a:t>
            </a:r>
            <a:r>
              <a:rPr lang="en-US" altLang="zh-CN" dirty="0" smtClean="0"/>
              <a:t>insert into…values</a:t>
            </a:r>
            <a:r>
              <a:rPr lang="zh-CN" altLang="en-US" dirty="0" smtClean="0"/>
              <a:t>语句。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88" y="1108085"/>
            <a:ext cx="6467717" cy="17450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088" y="3653852"/>
            <a:ext cx="7968803" cy="176680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90427" y="2884147"/>
            <a:ext cx="6519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注意：上面语法由于不指定列名，所以后面每列值都要写上。非必填的可以写</a:t>
            </a:r>
            <a:r>
              <a:rPr lang="en-US" altLang="zh-CN" dirty="0" smtClean="0"/>
              <a:t>null</a:t>
            </a:r>
            <a:r>
              <a:rPr lang="zh-CN" altLang="en-US" dirty="0" smtClean="0"/>
              <a:t>，必填列不能为</a:t>
            </a:r>
            <a:r>
              <a:rPr lang="en-US" altLang="zh-CN" dirty="0" smtClean="0"/>
              <a:t>null</a:t>
            </a:r>
            <a:r>
              <a:rPr lang="zh-CN" altLang="en-US" dirty="0" smtClean="0"/>
              <a:t>值。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242088" y="5610386"/>
            <a:ext cx="786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注意：指定列名时，自增主键可以不必出现在</a:t>
            </a:r>
            <a:r>
              <a:rPr lang="en-US" altLang="zh-CN" dirty="0" err="1" smtClean="0"/>
              <a:t>table_name</a:t>
            </a:r>
            <a:r>
              <a:rPr lang="zh-CN" altLang="en-US" smtClean="0"/>
              <a:t>后面括号中。有默认值的列不具体写入值则取默认值新增。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09449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64243" y="36209"/>
            <a:ext cx="343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DML-</a:t>
            </a:r>
            <a:r>
              <a:rPr lang="zh-CN" altLang="en-US" sz="2800" b="1" dirty="0" smtClean="0"/>
              <a:t>新增数据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870129" y="1041386"/>
            <a:ext cx="9273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Mysql</a:t>
            </a:r>
            <a:r>
              <a:rPr lang="zh-CN" altLang="en-US" dirty="0" smtClean="0"/>
              <a:t>还有一种插入多条方式：</a:t>
            </a:r>
            <a:endParaRPr lang="en-US" altLang="zh-CN" dirty="0" smtClean="0"/>
          </a:p>
          <a:p>
            <a:r>
              <a:rPr lang="en-US" altLang="zh-CN" dirty="0" smtClean="0"/>
              <a:t>insert into </a:t>
            </a:r>
            <a:r>
              <a:rPr lang="en-US" altLang="zh-CN" dirty="0" err="1" smtClean="0"/>
              <a:t>table_name</a:t>
            </a:r>
            <a:r>
              <a:rPr lang="en-US" altLang="zh-CN" dirty="0" smtClean="0"/>
              <a:t> values(</a:t>
            </a:r>
            <a:r>
              <a:rPr lang="zh-CN" altLang="en-US" dirty="0" smtClean="0"/>
              <a:t>值</a:t>
            </a:r>
            <a:r>
              <a:rPr lang="en-US" altLang="zh-CN" dirty="0" smtClean="0"/>
              <a:t>1,</a:t>
            </a:r>
            <a:r>
              <a:rPr lang="zh-CN" altLang="en-US" dirty="0" smtClean="0"/>
              <a:t>值</a:t>
            </a:r>
            <a:r>
              <a:rPr lang="en-US" altLang="zh-CN" dirty="0" smtClean="0"/>
              <a:t>2,</a:t>
            </a:r>
            <a:r>
              <a:rPr lang="en-US" altLang="zh-CN" dirty="0"/>
              <a:t> </a:t>
            </a:r>
            <a:r>
              <a:rPr lang="en-US" altLang="zh-CN" dirty="0" smtClean="0"/>
              <a:t>……),</a:t>
            </a:r>
            <a:r>
              <a:rPr lang="en-US" altLang="zh-CN" dirty="0"/>
              <a:t> (</a:t>
            </a:r>
            <a:r>
              <a:rPr lang="zh-CN" altLang="en-US" dirty="0"/>
              <a:t>值</a:t>
            </a:r>
            <a:r>
              <a:rPr lang="en-US" altLang="zh-CN" dirty="0"/>
              <a:t>1,</a:t>
            </a:r>
            <a:r>
              <a:rPr lang="zh-CN" altLang="en-US" dirty="0"/>
              <a:t>值</a:t>
            </a:r>
            <a:r>
              <a:rPr lang="en-US" altLang="zh-CN" dirty="0"/>
              <a:t>2, </a:t>
            </a:r>
            <a:r>
              <a:rPr lang="en-US" altLang="zh-CN" dirty="0" smtClean="0"/>
              <a:t>……),</a:t>
            </a:r>
            <a:r>
              <a:rPr lang="en-US" altLang="zh-CN" dirty="0"/>
              <a:t> </a:t>
            </a:r>
            <a:r>
              <a:rPr lang="en-US" altLang="zh-CN" dirty="0" smtClean="0"/>
              <a:t>……;</a:t>
            </a:r>
          </a:p>
          <a:p>
            <a:r>
              <a:rPr lang="zh-CN" altLang="en-US" dirty="0" smtClean="0"/>
              <a:t>或者</a:t>
            </a:r>
            <a:endParaRPr lang="en-US" altLang="zh-CN" dirty="0" smtClean="0"/>
          </a:p>
          <a:p>
            <a:r>
              <a:rPr lang="en-US" altLang="zh-CN" dirty="0"/>
              <a:t>insert into </a:t>
            </a:r>
            <a:r>
              <a:rPr lang="en-US" altLang="zh-CN" dirty="0" err="1"/>
              <a:t>table_name</a:t>
            </a:r>
            <a:r>
              <a:rPr lang="en-US" altLang="zh-CN" dirty="0"/>
              <a:t>(</a:t>
            </a:r>
            <a:r>
              <a:rPr lang="zh-CN" altLang="en-US" dirty="0"/>
              <a:t>列</a:t>
            </a:r>
            <a:r>
              <a:rPr lang="en-US" altLang="zh-CN" dirty="0"/>
              <a:t>1,</a:t>
            </a:r>
            <a:r>
              <a:rPr lang="zh-CN" altLang="en-US" dirty="0"/>
              <a:t>列</a:t>
            </a:r>
            <a:r>
              <a:rPr lang="en-US" altLang="zh-CN" dirty="0"/>
              <a:t>2,……) values(</a:t>
            </a:r>
            <a:r>
              <a:rPr lang="zh-CN" altLang="en-US" dirty="0"/>
              <a:t>值</a:t>
            </a:r>
            <a:r>
              <a:rPr lang="en-US" altLang="zh-CN" dirty="0"/>
              <a:t>1,</a:t>
            </a:r>
            <a:r>
              <a:rPr lang="zh-CN" altLang="en-US" dirty="0"/>
              <a:t>值</a:t>
            </a:r>
            <a:r>
              <a:rPr lang="en-US" altLang="zh-CN" dirty="0"/>
              <a:t>2, ……), (</a:t>
            </a:r>
            <a:r>
              <a:rPr lang="zh-CN" altLang="en-US" dirty="0"/>
              <a:t>值</a:t>
            </a:r>
            <a:r>
              <a:rPr lang="en-US" altLang="zh-CN" dirty="0"/>
              <a:t>1,</a:t>
            </a:r>
            <a:r>
              <a:rPr lang="zh-CN" altLang="en-US" dirty="0"/>
              <a:t>值</a:t>
            </a:r>
            <a:r>
              <a:rPr lang="en-US" altLang="zh-CN" dirty="0"/>
              <a:t>2, ……), </a:t>
            </a:r>
            <a:r>
              <a:rPr lang="en-US" altLang="zh-CN" dirty="0" smtClean="0"/>
              <a:t>……;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1870129" y="3924003"/>
            <a:ext cx="5476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方式</a:t>
            </a:r>
            <a:r>
              <a:rPr lang="en-US" altLang="zh-CN" dirty="0" smtClean="0"/>
              <a:t>2.</a:t>
            </a:r>
            <a:r>
              <a:rPr lang="zh-CN" altLang="en-US" dirty="0" smtClean="0"/>
              <a:t> 使用的是</a:t>
            </a:r>
            <a:r>
              <a:rPr lang="en-US" altLang="zh-CN" dirty="0" smtClean="0"/>
              <a:t>insert into…select </a:t>
            </a:r>
            <a:r>
              <a:rPr lang="zh-CN" altLang="en-US" dirty="0" smtClean="0"/>
              <a:t>语句。</a:t>
            </a:r>
            <a:endParaRPr lang="en-US" altLang="zh-CN" dirty="0" smtClean="0"/>
          </a:p>
          <a:p>
            <a:r>
              <a:rPr lang="zh-CN" altLang="en-US" dirty="0"/>
              <a:t>这种</a:t>
            </a:r>
            <a:r>
              <a:rPr lang="zh-CN" altLang="en-US" dirty="0" smtClean="0"/>
              <a:t>方式在我们学完</a:t>
            </a:r>
            <a:r>
              <a:rPr lang="en-US" altLang="zh-CN" dirty="0" smtClean="0"/>
              <a:t>select</a:t>
            </a:r>
            <a:r>
              <a:rPr lang="zh-CN" altLang="en-US" dirty="0" smtClean="0"/>
              <a:t>查询语句后再介绍。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✳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335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64243" y="36209"/>
            <a:ext cx="343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DML-</a:t>
            </a:r>
            <a:r>
              <a:rPr lang="zh-CN" altLang="en-US" sz="2800" b="1" dirty="0" smtClean="0"/>
              <a:t>更新数据</a:t>
            </a:r>
            <a:endParaRPr lang="zh-CN" altLang="en-US" sz="28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453" y="800846"/>
            <a:ext cx="7160217" cy="166419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42453" y="2680040"/>
            <a:ext cx="709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也可以一次性修改多个列的值，用英文逗号隔开。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452" y="3264375"/>
            <a:ext cx="7160217" cy="118138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78617" y="4721817"/>
            <a:ext cx="7160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</a:t>
            </a:r>
            <a:r>
              <a:rPr lang="en-US" altLang="zh-CN" dirty="0" smtClean="0"/>
              <a:t>here</a:t>
            </a:r>
            <a:r>
              <a:rPr lang="zh-CN" altLang="en-US" dirty="0" smtClean="0"/>
              <a:t>条件</a:t>
            </a:r>
            <a:r>
              <a:rPr lang="zh-CN" altLang="en-US" dirty="0"/>
              <a:t>的</a:t>
            </a:r>
            <a:r>
              <a:rPr lang="zh-CN" altLang="en-US" dirty="0" smtClean="0"/>
              <a:t>多样化与查询语句条件规则一致，具体在查询语法</a:t>
            </a:r>
            <a:r>
              <a:rPr lang="en-US" altLang="zh-CN" dirty="0" smtClean="0"/>
              <a:t>select</a:t>
            </a:r>
            <a:r>
              <a:rPr lang="zh-CN" altLang="en-US" dirty="0" smtClean="0"/>
              <a:t>中讲解。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4201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64243" y="36209"/>
            <a:ext cx="343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DML-</a:t>
            </a:r>
            <a:r>
              <a:rPr lang="zh-CN" altLang="en-US" sz="2800" b="1" dirty="0" smtClean="0"/>
              <a:t>删除数据</a:t>
            </a:r>
            <a:endParaRPr lang="zh-CN" altLang="en-US" sz="28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782" y="613073"/>
            <a:ext cx="5522886" cy="18055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86782" y="2593383"/>
            <a:ext cx="70520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删除数据分为物理删除与逻辑删除。</a:t>
            </a:r>
            <a:endParaRPr lang="en-US" altLang="zh-CN" dirty="0" smtClean="0"/>
          </a:p>
          <a:p>
            <a:r>
              <a:rPr lang="en-US" altLang="zh-CN" dirty="0" smtClean="0"/>
              <a:t>delete from </a:t>
            </a:r>
            <a:r>
              <a:rPr lang="zh-CN" altLang="en-US" dirty="0" smtClean="0"/>
              <a:t>是物理删除语句，删除之后数据不可恢复，谨慎使用。</a:t>
            </a:r>
            <a:endParaRPr lang="en-US" altLang="zh-CN" dirty="0" smtClean="0"/>
          </a:p>
          <a:p>
            <a:r>
              <a:rPr lang="zh-CN" altLang="en-US" dirty="0" smtClean="0"/>
              <a:t>逻辑删除是实际上之数据表中有一列为逻辑删除列，比如列名</a:t>
            </a:r>
            <a:r>
              <a:rPr lang="en-US" altLang="zh-CN" dirty="0" smtClean="0"/>
              <a:t>deleted</a:t>
            </a:r>
            <a:r>
              <a:rPr lang="zh-CN" altLang="en-US" dirty="0" smtClean="0"/>
              <a:t>，值</a:t>
            </a:r>
            <a:r>
              <a:rPr lang="en-US" altLang="zh-CN" dirty="0" smtClean="0"/>
              <a:t>0-</a:t>
            </a:r>
            <a:r>
              <a:rPr lang="zh-CN" altLang="en-US" dirty="0" smtClean="0"/>
              <a:t>未删除</a:t>
            </a:r>
            <a:r>
              <a:rPr lang="en-US" altLang="zh-CN" dirty="0" smtClean="0"/>
              <a:t>,1-</a:t>
            </a:r>
            <a:r>
              <a:rPr lang="zh-CN" altLang="en-US" dirty="0" smtClean="0"/>
              <a:t>已删除，平时我们查询此表的时候，都加一个条件</a:t>
            </a:r>
            <a:r>
              <a:rPr lang="en-US" altLang="zh-CN" dirty="0" smtClean="0"/>
              <a:t>deleted=0</a:t>
            </a:r>
            <a:r>
              <a:rPr lang="zh-CN" altLang="en-US" dirty="0" smtClean="0"/>
              <a:t>，执行逻辑删除时，使用</a:t>
            </a:r>
            <a:r>
              <a:rPr lang="en-US" altLang="zh-CN" dirty="0" smtClean="0"/>
              <a:t>update</a:t>
            </a:r>
            <a:r>
              <a:rPr lang="zh-CN" altLang="en-US" dirty="0" smtClean="0"/>
              <a:t>语句将</a:t>
            </a:r>
            <a:r>
              <a:rPr lang="en-US" altLang="zh-CN" dirty="0" smtClean="0"/>
              <a:t>deleted</a:t>
            </a:r>
            <a:r>
              <a:rPr lang="zh-CN" altLang="en-US" dirty="0" smtClean="0"/>
              <a:t>字段改为</a:t>
            </a:r>
            <a:r>
              <a:rPr lang="en-US" altLang="zh-CN" dirty="0" smtClean="0"/>
              <a:t>1</a:t>
            </a:r>
            <a:r>
              <a:rPr lang="zh-CN" altLang="en-US" dirty="0"/>
              <a:t>，</a:t>
            </a:r>
            <a:r>
              <a:rPr lang="zh-CN" altLang="en-US" dirty="0" smtClean="0"/>
              <a:t>这样平时查询就查不到了。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978617" y="4721817"/>
            <a:ext cx="7160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</a:t>
            </a:r>
            <a:r>
              <a:rPr lang="en-US" altLang="zh-CN" dirty="0" smtClean="0"/>
              <a:t>here</a:t>
            </a:r>
            <a:r>
              <a:rPr lang="zh-CN" altLang="en-US" dirty="0" smtClean="0"/>
              <a:t>条件</a:t>
            </a:r>
            <a:r>
              <a:rPr lang="zh-CN" altLang="en-US" dirty="0"/>
              <a:t>的</a:t>
            </a:r>
            <a:r>
              <a:rPr lang="zh-CN" altLang="en-US" dirty="0" smtClean="0"/>
              <a:t>多样化与查询语句条件规则一致，具体在查询语法</a:t>
            </a:r>
            <a:r>
              <a:rPr lang="en-US" altLang="zh-CN" dirty="0" smtClean="0"/>
              <a:t>select</a:t>
            </a:r>
            <a:r>
              <a:rPr lang="zh-CN" altLang="en-US" dirty="0" smtClean="0"/>
              <a:t>中讲解。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1742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64243" y="36209"/>
            <a:ext cx="343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DML-</a:t>
            </a:r>
            <a:r>
              <a:rPr lang="zh-CN" altLang="en-US" sz="2800" b="1" dirty="0" smtClean="0"/>
              <a:t>截断数据</a:t>
            </a:r>
            <a:endParaRPr lang="zh-CN" altLang="en-US" sz="2800" b="1" dirty="0"/>
          </a:p>
        </p:txBody>
      </p:sp>
      <p:sp>
        <p:nvSpPr>
          <p:cNvPr id="2" name="矩形 1"/>
          <p:cNvSpPr/>
          <p:nvPr/>
        </p:nvSpPr>
        <p:spPr>
          <a:xfrm>
            <a:off x="2551993" y="821433"/>
            <a:ext cx="2611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TRUNCATE TABLE 表名</a:t>
            </a:r>
            <a:r>
              <a:rPr lang="zh-CN" altLang="en-US" dirty="0" smtClean="0"/>
              <a:t>;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993" y="1378057"/>
            <a:ext cx="2895600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993" y="2174949"/>
            <a:ext cx="6600825" cy="1866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51992" y="4432515"/>
            <a:ext cx="555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截断数据比</a:t>
            </a:r>
            <a:r>
              <a:rPr lang="en-US" altLang="zh-CN" dirty="0" smtClean="0"/>
              <a:t>delete from </a:t>
            </a:r>
            <a:r>
              <a:rPr lang="zh-CN" altLang="en-US" dirty="0" smtClean="0"/>
              <a:t>表名 </a:t>
            </a:r>
            <a:r>
              <a:rPr lang="zh-CN" altLang="en-US" dirty="0"/>
              <a:t>不</a:t>
            </a:r>
            <a:r>
              <a:rPr lang="zh-CN" altLang="en-US" dirty="0" smtClean="0"/>
              <a:t>加</a:t>
            </a:r>
            <a:r>
              <a:rPr lang="en-US" altLang="zh-CN" dirty="0" smtClean="0"/>
              <a:t>where</a:t>
            </a:r>
            <a:r>
              <a:rPr lang="zh-CN" altLang="en-US" dirty="0" smtClean="0"/>
              <a:t>效率高。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1721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42100" y="346175"/>
            <a:ext cx="4138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练习</a:t>
            </a:r>
            <a:r>
              <a:rPr lang="en-US" altLang="zh-CN" sz="2800" b="1" dirty="0" smtClean="0"/>
              <a:t>1-</a:t>
            </a:r>
            <a:r>
              <a:rPr lang="zh-CN" altLang="en-US" sz="2800" b="1" dirty="0"/>
              <a:t>建</a:t>
            </a:r>
            <a:r>
              <a:rPr lang="zh-CN" altLang="en-US" sz="2800" b="1" dirty="0" smtClean="0"/>
              <a:t>表，增删改练习</a:t>
            </a:r>
            <a:endParaRPr lang="zh-CN" alt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79" y="1409428"/>
            <a:ext cx="10538848" cy="517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632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08" y="334989"/>
            <a:ext cx="114681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10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34" y="1619653"/>
            <a:ext cx="112585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60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64243" y="36209"/>
            <a:ext cx="343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DML-</a:t>
            </a:r>
            <a:r>
              <a:rPr lang="zh-CN" altLang="en-US" sz="2800" b="1" dirty="0" smtClean="0"/>
              <a:t>查询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843046" y="692414"/>
            <a:ext cx="24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最基本的查询语句。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392" y="2281236"/>
            <a:ext cx="4963527" cy="44413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392" y="538526"/>
            <a:ext cx="6524625" cy="16097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43045" y="2322171"/>
            <a:ext cx="24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从某个表中查询。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636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87864" y="61993"/>
            <a:ext cx="2913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的下载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565329" y="656452"/>
            <a:ext cx="4778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下载地址：官网 </a:t>
            </a:r>
            <a:r>
              <a:rPr lang="en-US" altLang="zh-CN" dirty="0" smtClean="0">
                <a:hlinkClick r:id="rId2"/>
              </a:rPr>
              <a:t>https://www.mysql.com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打开官网点击</a:t>
            </a:r>
            <a:r>
              <a:rPr lang="en-US" altLang="zh-CN" dirty="0" smtClean="0"/>
              <a:t>downloads</a:t>
            </a:r>
            <a:r>
              <a:rPr lang="zh-CN" altLang="en-US" dirty="0" smtClean="0"/>
              <a:t>，然后点击下图</a:t>
            </a:r>
            <a:r>
              <a:rPr lang="en-US" altLang="zh-CN" dirty="0" smtClean="0"/>
              <a:t>MySQL Community(GPL) Downloads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90" y="2020355"/>
            <a:ext cx="5504434" cy="9108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90" y="2931231"/>
            <a:ext cx="5504434" cy="390133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361695" y="1470040"/>
            <a:ext cx="3797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点击</a:t>
            </a:r>
            <a:r>
              <a:rPr lang="en-US" altLang="zh-CN" dirty="0" smtClean="0"/>
              <a:t>MySQL Community Server</a:t>
            </a:r>
            <a:r>
              <a:rPr lang="zh-CN" altLang="en-US" dirty="0" smtClean="0"/>
              <a:t>进入社区版下载。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055" y="2306620"/>
            <a:ext cx="5746945" cy="337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66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64243" y="36209"/>
            <a:ext cx="343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DML-</a:t>
            </a:r>
            <a:r>
              <a:rPr lang="zh-CN" altLang="en-US" sz="2800" b="1" dirty="0" smtClean="0"/>
              <a:t>查询</a:t>
            </a:r>
            <a:endParaRPr lang="zh-CN" altLang="en-US" sz="2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340243" y="1384515"/>
            <a:ext cx="6591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[*]</a:t>
            </a:r>
            <a:r>
              <a:rPr lang="zh-CN" altLang="en-US" dirty="0" smtClean="0"/>
              <a:t>代表所有字段（或列）的意思，以上</a:t>
            </a:r>
            <a:r>
              <a:rPr lang="en-US" altLang="zh-CN" dirty="0" smtClean="0"/>
              <a:t>SQL</a:t>
            </a:r>
            <a:r>
              <a:rPr lang="zh-CN" altLang="en-US" dirty="0" smtClean="0"/>
              <a:t>查询语句的意思就是从 </a:t>
            </a:r>
            <a:r>
              <a:rPr lang="en-US" altLang="zh-CN" dirty="0" smtClean="0"/>
              <a:t>employee </a:t>
            </a:r>
            <a:r>
              <a:rPr lang="zh-CN" altLang="en-US" dirty="0" smtClean="0"/>
              <a:t>表中查询 所有有字段，所有数据。</a:t>
            </a:r>
            <a:endParaRPr lang="en-US" altLang="zh-CN" dirty="0" smtClean="0"/>
          </a:p>
          <a:p>
            <a:r>
              <a:rPr lang="zh-CN" altLang="en-US" dirty="0" smtClean="0"/>
              <a:t>表名可以加着重号</a:t>
            </a:r>
            <a:r>
              <a:rPr lang="en-US" altLang="zh-CN" dirty="0" smtClean="0"/>
              <a:t>[`]</a:t>
            </a:r>
            <a:r>
              <a:rPr lang="zh-CN" altLang="en-US" dirty="0" smtClean="0"/>
              <a:t>，例如：</a:t>
            </a:r>
            <a:r>
              <a:rPr lang="en-US" altLang="zh-CN" dirty="0"/>
              <a:t>[</a:t>
            </a:r>
            <a:r>
              <a:rPr lang="en-US" altLang="zh-CN" dirty="0" smtClean="0"/>
              <a:t>SELECT </a:t>
            </a:r>
            <a:r>
              <a:rPr lang="en-US" altLang="zh-CN" dirty="0"/>
              <a:t>* FROM `employee</a:t>
            </a:r>
            <a:r>
              <a:rPr lang="en-US" altLang="zh-CN" dirty="0" smtClean="0"/>
              <a:t>`;]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408" y="804539"/>
            <a:ext cx="4524375" cy="4857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40243" y="2512310"/>
            <a:ext cx="6628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</a:t>
            </a:r>
            <a:r>
              <a:rPr lang="zh-CN" altLang="en-US" dirty="0" smtClean="0"/>
              <a:t>要查询某几列时，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089" y="2988267"/>
            <a:ext cx="8124825" cy="5715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40243" y="3776747"/>
            <a:ext cx="6793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多个列之间用英文</a:t>
            </a:r>
            <a:r>
              <a:rPr lang="en-US" altLang="zh-CN" dirty="0" smtClean="0"/>
              <a:t>[,]</a:t>
            </a:r>
            <a:r>
              <a:rPr lang="zh-CN" altLang="en-US" dirty="0" smtClean="0"/>
              <a:t>隔开，最后一列不需要逗号。列名也可以用着重号引起来，与关键字重名的列名建议用着重号引起来，比如</a:t>
            </a:r>
            <a:r>
              <a:rPr lang="en-US" altLang="zh-CN" dirty="0" smtClean="0"/>
              <a:t>name</a:t>
            </a:r>
            <a:r>
              <a:rPr lang="zh-CN" altLang="en-US" dirty="0" smtClean="0"/>
              <a:t>等。</a:t>
            </a:r>
            <a:endParaRPr lang="en-US" altLang="zh-CN" dirty="0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" y="6106982"/>
            <a:ext cx="11572875" cy="4857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243" y="4798460"/>
            <a:ext cx="5553075" cy="5715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340243" y="5615634"/>
            <a:ext cx="4468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其中可以掺杂查询固定值，例如：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36596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01504" y="86367"/>
            <a:ext cx="5460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DML-</a:t>
            </a:r>
            <a:r>
              <a:rPr lang="zh-CN" altLang="en-US" sz="2800" b="1" dirty="0" smtClean="0"/>
              <a:t>查询</a:t>
            </a:r>
            <a:r>
              <a:rPr lang="en-US" altLang="zh-CN" sz="2800" b="1" dirty="0" smtClean="0"/>
              <a:t>-insert</a:t>
            </a:r>
            <a:r>
              <a:rPr lang="zh-CN" altLang="en-US" sz="2800" b="1" dirty="0" smtClean="0"/>
              <a:t>第二种插入方式</a:t>
            </a:r>
            <a:endParaRPr lang="zh-CN" altLang="en-US" sz="28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856855" y="733586"/>
            <a:ext cx="5140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现在我们学习了基础的查询，来讲一下</a:t>
            </a:r>
            <a:r>
              <a:rPr lang="en-US" altLang="zh-CN" dirty="0" smtClean="0"/>
              <a:t>insert</a:t>
            </a:r>
            <a:r>
              <a:rPr lang="zh-CN" altLang="en-US" dirty="0" smtClean="0"/>
              <a:t>的第二种插入表数据的方式</a:t>
            </a:r>
            <a:r>
              <a:rPr lang="en-US" altLang="zh-CN" dirty="0"/>
              <a:t>insert into…select 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595607" y="23660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67" y="1864170"/>
            <a:ext cx="9154736" cy="6227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3043237"/>
            <a:ext cx="9315450" cy="7715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01491" y="2519990"/>
            <a:ext cx="9125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指定列的插入，也可以用</a:t>
            </a:r>
            <a:r>
              <a:rPr lang="en-US" altLang="zh-CN" dirty="0" smtClean="0"/>
              <a:t>dual</a:t>
            </a:r>
            <a:r>
              <a:rPr lang="zh-CN" altLang="en-US" dirty="0"/>
              <a:t>伪</a:t>
            </a:r>
            <a:r>
              <a:rPr lang="zh-CN" altLang="en-US" dirty="0" smtClean="0"/>
              <a:t>表，也可以加</a:t>
            </a:r>
            <a:r>
              <a:rPr lang="en-US" altLang="zh-CN" dirty="0" smtClean="0"/>
              <a:t>where</a:t>
            </a:r>
            <a:r>
              <a:rPr lang="zh-CN" altLang="en-US" dirty="0" smtClean="0"/>
              <a:t>查询条件，把符合条件的插入表。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35" y="4002276"/>
            <a:ext cx="9067800" cy="9715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435" y="5105400"/>
            <a:ext cx="9239250" cy="9144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01491" y="1503916"/>
            <a:ext cx="8720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不指定列，需要查询的结果集对应的列数与要插入表列数，类型一一对应才可以。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79032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66087" y="118867"/>
            <a:ext cx="3848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DML-</a:t>
            </a:r>
            <a:r>
              <a:rPr lang="zh-CN" altLang="en-US" sz="2800" b="1" dirty="0" smtClean="0"/>
              <a:t>查询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列的别名</a:t>
            </a:r>
            <a:endParaRPr lang="zh-CN" altLang="en-US" sz="28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2422902" y="723254"/>
            <a:ext cx="6958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列的别名可以用关键字</a:t>
            </a:r>
            <a:r>
              <a:rPr lang="en-US" altLang="zh-CN" dirty="0" smtClean="0">
                <a:solidFill>
                  <a:srgbClr val="FF0000"/>
                </a:solidFill>
              </a:rPr>
              <a:t>AS</a:t>
            </a:r>
            <a:r>
              <a:rPr lang="zh-CN" altLang="en-US" dirty="0" smtClean="0"/>
              <a:t>或者</a:t>
            </a:r>
            <a:r>
              <a:rPr lang="zh-CN" altLang="en-US" dirty="0" smtClean="0">
                <a:solidFill>
                  <a:srgbClr val="FF0000"/>
                </a:solidFill>
              </a:rPr>
              <a:t>省略</a:t>
            </a:r>
            <a:r>
              <a:rPr lang="zh-CN" altLang="en-US" dirty="0" smtClean="0"/>
              <a:t>，但是需要有空格。例如：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637650" y="3378022"/>
            <a:ext cx="7873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上面就是对</a:t>
            </a:r>
            <a:r>
              <a:rPr lang="en-US" altLang="zh-CN" dirty="0" smtClean="0"/>
              <a:t>id</a:t>
            </a:r>
            <a:r>
              <a:rPr lang="zh-CN" altLang="en-US" dirty="0" smtClean="0"/>
              <a:t>列起了别名</a:t>
            </a:r>
            <a:r>
              <a:rPr lang="en-US" altLang="zh-CN" dirty="0" err="1" smtClean="0"/>
              <a:t>emp_id</a:t>
            </a:r>
            <a:r>
              <a:rPr lang="zh-CN" altLang="en-US" dirty="0" smtClean="0"/>
              <a:t>，</a:t>
            </a:r>
            <a:r>
              <a:rPr lang="en-US" altLang="zh-CN" dirty="0"/>
              <a:t> name </a:t>
            </a:r>
            <a:r>
              <a:rPr lang="zh-CN" altLang="en-US" dirty="0" smtClean="0"/>
              <a:t>列起了别名</a:t>
            </a:r>
            <a:r>
              <a:rPr lang="en-US" altLang="zh-CN" dirty="0" err="1"/>
              <a:t>emp_name</a:t>
            </a:r>
            <a:r>
              <a:rPr lang="en-US" altLang="zh-CN" dirty="0"/>
              <a:t> </a:t>
            </a:r>
            <a:r>
              <a:rPr lang="zh-CN" altLang="en-US" dirty="0" smtClean="0"/>
              <a:t>。可以用双引号引起来。结果集显示的列名就是别名。用双引号引起来的别名就相当于一个整体，里面是可以有空格、特殊符号之类的。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558" y="4526055"/>
            <a:ext cx="8315325" cy="4286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911" y="4947218"/>
            <a:ext cx="2438400" cy="13430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673" y="1240592"/>
            <a:ext cx="9439275" cy="4095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0090" y="1847467"/>
            <a:ext cx="34290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234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66087" y="118867"/>
            <a:ext cx="3848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DML-</a:t>
            </a:r>
            <a:r>
              <a:rPr lang="zh-CN" altLang="en-US" sz="2800" b="1" dirty="0" smtClean="0"/>
              <a:t>查询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表的</a:t>
            </a:r>
            <a:r>
              <a:rPr lang="zh-CN" altLang="en-US" sz="2800" b="1" dirty="0" smtClean="0"/>
              <a:t>别名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2743200" y="831742"/>
            <a:ext cx="512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表的别名是在表名后面空格直接跟别名即可。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505" y="1390729"/>
            <a:ext cx="5010150" cy="495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43199" y="2075684"/>
            <a:ext cx="5129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起了别名之后，可以用别名点</a:t>
            </a:r>
            <a:r>
              <a:rPr lang="en-US" altLang="zh-CN" dirty="0" smtClean="0"/>
              <a:t>[.]</a:t>
            </a:r>
            <a:r>
              <a:rPr lang="zh-CN" altLang="en-US" dirty="0"/>
              <a:t>列</a:t>
            </a:r>
            <a:r>
              <a:rPr lang="zh-CN" altLang="en-US" dirty="0" smtClean="0"/>
              <a:t>名，查询需要的列。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437" y="3243262"/>
            <a:ext cx="823912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646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60908" y="118867"/>
            <a:ext cx="7325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DML-</a:t>
            </a:r>
            <a:r>
              <a:rPr lang="zh-CN" altLang="en-US" sz="2800" b="1" dirty="0" smtClean="0"/>
              <a:t>查询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着重号、单引号、双引号使用规范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792637" y="1508501"/>
            <a:ext cx="8844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着重号</a:t>
            </a:r>
            <a:r>
              <a:rPr lang="en-US" altLang="zh-CN" dirty="0" smtClean="0"/>
              <a:t>[`]</a:t>
            </a:r>
            <a:r>
              <a:rPr lang="zh-CN" altLang="en-US" dirty="0"/>
              <a:t>主要用于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区分字段名和表名</a:t>
            </a:r>
            <a:r>
              <a:rPr lang="zh-CN" altLang="en-US" dirty="0"/>
              <a:t>与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关键字之间</a:t>
            </a:r>
            <a:r>
              <a:rPr lang="zh-CN" altLang="en-US" dirty="0"/>
              <a:t>的差异，而不是用于</a:t>
            </a:r>
            <a:r>
              <a:rPr lang="zh-CN" altLang="en-US" dirty="0">
                <a:solidFill>
                  <a:srgbClr val="FF0000"/>
                </a:solidFill>
              </a:rPr>
              <a:t>别名</a:t>
            </a:r>
            <a:r>
              <a:rPr lang="zh-CN" altLang="en-US" dirty="0" smtClean="0">
                <a:solidFill>
                  <a:srgbClr val="FF0000"/>
                </a:solidFill>
              </a:rPr>
              <a:t>‌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 smtClean="0"/>
              <a:t>单引号</a:t>
            </a:r>
            <a:r>
              <a:rPr lang="en-US" altLang="zh-CN" dirty="0" smtClean="0"/>
              <a:t>[‘]</a:t>
            </a:r>
            <a:r>
              <a:rPr lang="zh-CN" altLang="en-US" dirty="0" smtClean="0"/>
              <a:t>是用于在插入、修改数据时，将字符串日期括起来作用。</a:t>
            </a:r>
            <a:endParaRPr lang="en-US" altLang="zh-CN" dirty="0" smtClean="0"/>
          </a:p>
          <a:p>
            <a:r>
              <a:rPr lang="zh-CN" altLang="en-US" dirty="0" smtClean="0"/>
              <a:t>双引号</a:t>
            </a:r>
            <a:r>
              <a:rPr lang="en-US" altLang="zh-CN" dirty="0" smtClean="0"/>
              <a:t>[“]</a:t>
            </a:r>
            <a:r>
              <a:rPr lang="zh-CN" altLang="en-US" dirty="0" smtClean="0"/>
              <a:t>主要用于给列起别名使用。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以上</a:t>
            </a:r>
            <a:r>
              <a:rPr lang="en-US" altLang="zh-CN" dirty="0" smtClean="0"/>
              <a:t>3</a:t>
            </a:r>
            <a:r>
              <a:rPr lang="zh-CN" altLang="en-US" dirty="0" smtClean="0"/>
              <a:t>条是</a:t>
            </a:r>
            <a:r>
              <a:rPr lang="en-US" altLang="zh-CN" dirty="0" smtClean="0"/>
              <a:t>SQL</a:t>
            </a:r>
            <a:r>
              <a:rPr lang="zh-CN" altLang="en-US" dirty="0" smtClean="0"/>
              <a:t>语句规范，</a:t>
            </a:r>
            <a:r>
              <a:rPr lang="zh-CN" altLang="en-US" dirty="0" smtClean="0">
                <a:solidFill>
                  <a:srgbClr val="FF0000"/>
                </a:solidFill>
              </a:rPr>
              <a:t>虽然别名可以用着重号、单引号，字符串也可以用双引号，但都不符合规范，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不要这么使用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7271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00773" y="180860"/>
            <a:ext cx="4143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DML-</a:t>
            </a:r>
            <a:r>
              <a:rPr lang="zh-CN" altLang="en-US" sz="2800" b="1" dirty="0" smtClean="0"/>
              <a:t>查询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去除重复行</a:t>
            </a:r>
            <a:endParaRPr lang="zh-CN" altLang="en-US" sz="28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2676041" y="883403"/>
            <a:ext cx="5703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结果集去重，使用</a:t>
            </a:r>
            <a:r>
              <a:rPr lang="en-US" altLang="zh-CN" b="1" dirty="0">
                <a:solidFill>
                  <a:srgbClr val="FF0000"/>
                </a:solidFill>
              </a:rPr>
              <a:t>DISTINCT</a:t>
            </a:r>
            <a:r>
              <a:rPr lang="zh-CN" altLang="en-US" dirty="0" smtClean="0"/>
              <a:t>关键字。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922" y="1387501"/>
            <a:ext cx="3952875" cy="466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440" y="253748"/>
            <a:ext cx="1356425" cy="21056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393" y="2111711"/>
            <a:ext cx="5314950" cy="495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2060" y="775062"/>
            <a:ext cx="1371600" cy="1409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983" y="3037362"/>
            <a:ext cx="5010150" cy="428625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>
            <a:off x="6380136" y="1620863"/>
            <a:ext cx="10848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endCxn id="7" idx="2"/>
          </p:cNvCxnSpPr>
          <p:nvPr/>
        </p:nvCxnSpPr>
        <p:spPr>
          <a:xfrm flipV="1">
            <a:off x="7031064" y="2184762"/>
            <a:ext cx="3226796" cy="2713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6752" y="2697498"/>
            <a:ext cx="1764688" cy="2106977"/>
          </a:xfrm>
          <a:prstGeom prst="rect">
            <a:avLst/>
          </a:prstGeom>
        </p:spPr>
      </p:pic>
      <p:cxnSp>
        <p:nvCxnSpPr>
          <p:cNvPr id="22" name="直接箭头连接符 21"/>
          <p:cNvCxnSpPr/>
          <p:nvPr/>
        </p:nvCxnSpPr>
        <p:spPr>
          <a:xfrm>
            <a:off x="6633275" y="3192651"/>
            <a:ext cx="514068" cy="20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1492" y="5045847"/>
            <a:ext cx="6581775" cy="43815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2060" y="4533011"/>
            <a:ext cx="1972334" cy="1686975"/>
          </a:xfrm>
          <a:prstGeom prst="rect">
            <a:avLst/>
          </a:prstGeom>
        </p:spPr>
      </p:pic>
      <p:cxnSp>
        <p:nvCxnSpPr>
          <p:cNvPr id="26" name="直接箭头连接符 25"/>
          <p:cNvCxnSpPr>
            <a:stCxn id="23" idx="3"/>
          </p:cNvCxnSpPr>
          <p:nvPr/>
        </p:nvCxnSpPr>
        <p:spPr>
          <a:xfrm>
            <a:off x="8963267" y="5264922"/>
            <a:ext cx="608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777139" y="5791200"/>
            <a:ext cx="529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注意</a:t>
            </a:r>
            <a:r>
              <a:rPr lang="en-US" altLang="zh-CN" b="1" dirty="0" smtClean="0">
                <a:solidFill>
                  <a:srgbClr val="FF0000"/>
                </a:solidFill>
              </a:rPr>
              <a:t>DISTINCT</a:t>
            </a:r>
            <a:r>
              <a:rPr lang="zh-CN" altLang="en-US" dirty="0" smtClean="0"/>
              <a:t>需要放到所有列的前面。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5936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00773" y="180860"/>
            <a:ext cx="4143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DML-</a:t>
            </a:r>
            <a:r>
              <a:rPr lang="zh-CN" altLang="en-US" sz="2800" b="1" dirty="0" smtClean="0"/>
              <a:t>查询</a:t>
            </a:r>
            <a:r>
              <a:rPr lang="en-US" altLang="zh-CN" sz="2800" b="1" dirty="0" smtClean="0"/>
              <a:t>-null</a:t>
            </a:r>
            <a:r>
              <a:rPr lang="zh-CN" altLang="en-US" sz="2800" b="1" dirty="0" smtClean="0"/>
              <a:t>空值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2598549" y="1033220"/>
            <a:ext cx="6070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空值用</a:t>
            </a:r>
            <a:r>
              <a:rPr lang="en-US" altLang="zh-CN" dirty="0" smtClean="0"/>
              <a:t>null</a:t>
            </a:r>
            <a:r>
              <a:rPr lang="zh-CN" altLang="en-US" dirty="0" smtClean="0"/>
              <a:t>表示</a:t>
            </a:r>
            <a:endParaRPr lang="en-US" altLang="zh-CN" dirty="0" smtClean="0"/>
          </a:p>
          <a:p>
            <a:r>
              <a:rPr lang="en-US" altLang="zh-CN" dirty="0" smtClean="0"/>
              <a:t>2.null</a:t>
            </a:r>
            <a:r>
              <a:rPr lang="zh-CN" altLang="en-US" dirty="0" smtClean="0"/>
              <a:t>不等同于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’’</a:t>
            </a:r>
            <a:r>
              <a:rPr lang="zh-CN" altLang="en-US" dirty="0" smtClean="0"/>
              <a:t>，</a:t>
            </a:r>
            <a:r>
              <a:rPr lang="en-US" altLang="zh-CN" dirty="0" smtClean="0"/>
              <a:t>’null’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空值参与运算结果一定也是空值。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08" y="2110433"/>
            <a:ext cx="10067925" cy="5810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525" y="2746913"/>
            <a:ext cx="5124450" cy="28003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00773" y="5817031"/>
            <a:ext cx="458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concat</a:t>
            </a:r>
            <a:r>
              <a:rPr lang="zh-CN" altLang="en-US" dirty="0" smtClean="0"/>
              <a:t>是拼接字符串方法，以后会讲。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77592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00773" y="180860"/>
            <a:ext cx="4143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DML-</a:t>
            </a:r>
            <a:r>
              <a:rPr lang="zh-CN" altLang="en-US" sz="2800" b="1" dirty="0" smtClean="0"/>
              <a:t>查询</a:t>
            </a:r>
            <a:r>
              <a:rPr lang="zh-CN" altLang="en-US" sz="2800" b="1" dirty="0"/>
              <a:t>常数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67" y="745371"/>
            <a:ext cx="9886950" cy="552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77" y="1339112"/>
            <a:ext cx="4752975" cy="27717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95959" y="4551336"/>
            <a:ext cx="6266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常数列也可以起别名，会有特定的使用场合。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9289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00773" y="180860"/>
            <a:ext cx="3130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显示表结构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2500393" y="935064"/>
            <a:ext cx="661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desc</a:t>
            </a:r>
            <a:r>
              <a:rPr lang="zh-CN" altLang="en-US" dirty="0" smtClean="0"/>
              <a:t>或者全称</a:t>
            </a:r>
            <a:r>
              <a:rPr lang="en-US" altLang="zh-CN" dirty="0" smtClean="0"/>
              <a:t>describe</a:t>
            </a:r>
            <a:r>
              <a:rPr lang="zh-CN" altLang="en-US" dirty="0" smtClean="0"/>
              <a:t>加表名，可以显示表结构。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149" y="1351500"/>
            <a:ext cx="3028950" cy="1323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227" y="2855401"/>
            <a:ext cx="82105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272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00772" y="180860"/>
            <a:ext cx="4706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DML-</a:t>
            </a:r>
            <a:r>
              <a:rPr lang="zh-CN" altLang="en-US" sz="2800" b="1" dirty="0" smtClean="0"/>
              <a:t>查询</a:t>
            </a:r>
            <a:r>
              <a:rPr lang="en-US" altLang="zh-CN" sz="2800" b="1" dirty="0" smtClean="0"/>
              <a:t>-where</a:t>
            </a:r>
            <a:r>
              <a:rPr lang="zh-CN" altLang="en-US" sz="2800" b="1" dirty="0" smtClean="0"/>
              <a:t>过滤数据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2908515" y="1007390"/>
            <a:ext cx="7227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where</a:t>
            </a:r>
            <a:r>
              <a:rPr lang="zh-CN" altLang="en-US" dirty="0" smtClean="0"/>
              <a:t>关键字可以过滤想要的数据，与</a:t>
            </a:r>
            <a:r>
              <a:rPr lang="en-US" altLang="zh-CN" dirty="0" smtClean="0"/>
              <a:t>delete</a:t>
            </a:r>
            <a:r>
              <a:rPr lang="zh-CN" altLang="en-US" dirty="0" smtClean="0"/>
              <a:t>删除，</a:t>
            </a:r>
            <a:r>
              <a:rPr lang="en-US" altLang="zh-CN" dirty="0" smtClean="0"/>
              <a:t>update</a:t>
            </a:r>
            <a:r>
              <a:rPr lang="zh-CN" altLang="en-US" dirty="0" smtClean="0"/>
              <a:t>更新的</a:t>
            </a:r>
            <a:r>
              <a:rPr lang="en-US" altLang="zh-CN" dirty="0" smtClean="0"/>
              <a:t>where</a:t>
            </a:r>
            <a:r>
              <a:rPr lang="zh-CN" altLang="en-US" dirty="0" smtClean="0"/>
              <a:t>一样。这里是对结果集过滤。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846" y="2043194"/>
            <a:ext cx="6457950" cy="457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349" y="2777426"/>
            <a:ext cx="7629525" cy="2057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22169" y="5067946"/>
            <a:ext cx="581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where</a:t>
            </a:r>
            <a:r>
              <a:rPr lang="zh-CN" altLang="en-US" dirty="0" smtClean="0"/>
              <a:t>紧跟在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结构</a:t>
            </a:r>
            <a:r>
              <a:rPr lang="zh-CN" altLang="en-US" smtClean="0"/>
              <a:t>的后面</a:t>
            </a:r>
            <a:r>
              <a:rPr lang="zh-CN" altLang="en-US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6478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3132" y="82658"/>
            <a:ext cx="476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的下载</a:t>
            </a:r>
            <a:r>
              <a:rPr lang="en-US" altLang="zh-CN" sz="2800" b="1" dirty="0" smtClean="0"/>
              <a:t>-Windows</a:t>
            </a:r>
            <a:r>
              <a:rPr lang="zh-CN" altLang="en-US" sz="2800" b="1" dirty="0" smtClean="0"/>
              <a:t>系统</a:t>
            </a:r>
            <a:endParaRPr lang="zh-CN" altLang="en-US" sz="28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2386738" y="741165"/>
            <a:ext cx="5579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选择</a:t>
            </a:r>
            <a:r>
              <a:rPr lang="en-US" altLang="zh-CN" dirty="0" smtClean="0"/>
              <a:t>5.7.44,</a:t>
            </a:r>
            <a:r>
              <a:rPr lang="zh-CN" altLang="en-US" dirty="0" smtClean="0"/>
              <a:t>选择</a:t>
            </a:r>
            <a:r>
              <a:rPr lang="en-US" altLang="zh-CN" dirty="0" smtClean="0"/>
              <a:t>300M+</a:t>
            </a:r>
            <a:r>
              <a:rPr lang="zh-CN" altLang="en-US" dirty="0" smtClean="0"/>
              <a:t>大小的离线版，下载。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81" y="1470315"/>
            <a:ext cx="8578606" cy="494465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386738" y="1100983"/>
            <a:ext cx="557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5.</a:t>
            </a:r>
            <a:r>
              <a:rPr lang="zh-CN" altLang="en-US" dirty="0" smtClean="0"/>
              <a:t>安装过程中设置的密码不要忘记。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81" y="6414968"/>
            <a:ext cx="96964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575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600772" y="180860"/>
            <a:ext cx="4706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DML-</a:t>
            </a:r>
            <a:r>
              <a:rPr lang="zh-CN" altLang="en-US" sz="2800" b="1" dirty="0" smtClean="0"/>
              <a:t>查询</a:t>
            </a:r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练习</a:t>
            </a:r>
            <a:endParaRPr lang="zh-CN" altLang="en-US" sz="28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994115" y="1007390"/>
            <a:ext cx="93764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根据之前创建的</a:t>
            </a:r>
            <a:r>
              <a:rPr lang="en-US" altLang="zh-CN" dirty="0" smtClean="0"/>
              <a:t>books</a:t>
            </a:r>
            <a:r>
              <a:rPr lang="zh-CN" altLang="en-US" dirty="0" smtClean="0"/>
              <a:t>表，</a:t>
            </a:r>
            <a:r>
              <a:rPr lang="zh-CN" altLang="en-US" dirty="0" smtClean="0"/>
              <a:t>查询所有图书信息加所有</a:t>
            </a:r>
            <a:r>
              <a:rPr lang="zh-CN" altLang="en-US" dirty="0" smtClean="0"/>
              <a:t>书</a:t>
            </a:r>
            <a:r>
              <a:rPr lang="en-US" altLang="zh-CN" dirty="0" smtClean="0"/>
              <a:t>5</a:t>
            </a:r>
            <a:r>
              <a:rPr lang="zh-CN" altLang="en-US" dirty="0" smtClean="0"/>
              <a:t>本的总价格，并起别名</a:t>
            </a:r>
            <a:r>
              <a:rPr lang="en-US" altLang="zh-CN" b="1" dirty="0" smtClean="0">
                <a:solidFill>
                  <a:srgbClr val="FF0000"/>
                </a:solidFill>
              </a:rPr>
              <a:t>prices </a:t>
            </a:r>
            <a:r>
              <a:rPr lang="en-US" altLang="zh-CN" b="1" dirty="0" smtClean="0">
                <a:solidFill>
                  <a:srgbClr val="FF0000"/>
                </a:solidFill>
              </a:rPr>
              <a:t>5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查询所有图书说明（</a:t>
            </a:r>
            <a:r>
              <a:rPr lang="en-US" altLang="zh-CN" dirty="0" smtClean="0"/>
              <a:t>note</a:t>
            </a:r>
            <a:r>
              <a:rPr lang="zh-CN" altLang="en-US" dirty="0" smtClean="0"/>
              <a:t>列）并去重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查询图书库存数大于</a:t>
            </a:r>
            <a:r>
              <a:rPr lang="en-US" altLang="zh-CN" dirty="0" smtClean="0"/>
              <a:t>30</a:t>
            </a:r>
            <a:r>
              <a:rPr lang="zh-CN" altLang="en-US" dirty="0" smtClean="0"/>
              <a:t>的图书信息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查询</a:t>
            </a:r>
            <a:r>
              <a:rPr lang="en-US" altLang="zh-CN" dirty="0" smtClean="0"/>
              <a:t>3</a:t>
            </a:r>
            <a:r>
              <a:rPr lang="zh-CN" altLang="en-US" dirty="0" smtClean="0"/>
              <a:t>本图书价格超过</a:t>
            </a:r>
            <a:r>
              <a:rPr lang="en-US" altLang="zh-CN" dirty="0" smtClean="0"/>
              <a:t>100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图书编号，书名，作者，单价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显示图书表的表结构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6.</a:t>
            </a:r>
            <a:r>
              <a:rPr lang="zh-CN" altLang="en-US" dirty="0" smtClean="0"/>
              <a:t>查询作者是</a:t>
            </a:r>
            <a:r>
              <a:rPr lang="en-US" altLang="zh-CN" dirty="0"/>
              <a:t>’ </a:t>
            </a:r>
            <a:r>
              <a:rPr lang="en-US" altLang="zh-CN" dirty="0" err="1" smtClean="0"/>
              <a:t>Dickes</a:t>
            </a:r>
            <a:r>
              <a:rPr lang="en-US" altLang="zh-CN" dirty="0" smtClean="0"/>
              <a:t>’</a:t>
            </a:r>
            <a:r>
              <a:rPr lang="zh-CN" altLang="en-US" dirty="0" smtClean="0"/>
              <a:t>的图书信息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73599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08894" y="315178"/>
            <a:ext cx="3295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运算符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算数运算符</a:t>
            </a:r>
            <a:endParaRPr lang="zh-CN" altLang="en-US" sz="2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28" y="5043079"/>
            <a:ext cx="11668125" cy="485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611" y="5684327"/>
            <a:ext cx="8915400" cy="800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720" y="878049"/>
            <a:ext cx="9100600" cy="406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407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5" y="1508821"/>
            <a:ext cx="9980908" cy="75691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08894" y="315178"/>
            <a:ext cx="3295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运算符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算数运算符</a:t>
            </a:r>
            <a:endParaRPr lang="zh-CN" altLang="en-US" sz="2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385" y="1653916"/>
            <a:ext cx="1143000" cy="466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35" y="2306019"/>
            <a:ext cx="6029325" cy="685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3385" y="2391744"/>
            <a:ext cx="1209675" cy="5143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35" y="3032100"/>
            <a:ext cx="7467600" cy="6572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4335" y="3089249"/>
            <a:ext cx="1228725" cy="5429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836" y="3815329"/>
            <a:ext cx="1091565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697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1450625"/>
            <a:ext cx="8001000" cy="981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912" y="2729602"/>
            <a:ext cx="8258175" cy="6286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08894" y="315178"/>
            <a:ext cx="3295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运算符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算数运算符</a:t>
            </a:r>
            <a:endParaRPr lang="zh-CN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488" y="3593346"/>
            <a:ext cx="869632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358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393" y="1341895"/>
            <a:ext cx="7781925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621" y="2089769"/>
            <a:ext cx="4600575" cy="5810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08894" y="315178"/>
            <a:ext cx="3295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运算符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算数运算符</a:t>
            </a:r>
            <a:endParaRPr lang="zh-CN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694" y="2991899"/>
            <a:ext cx="57816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081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03728" y="67206"/>
            <a:ext cx="3295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运算符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比较运算符</a:t>
            </a:r>
            <a:endParaRPr lang="zh-CN" altLang="en-US" sz="2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17" y="1932971"/>
            <a:ext cx="7031064" cy="49241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991" y="590426"/>
            <a:ext cx="10125560" cy="134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603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852" y="899516"/>
            <a:ext cx="6943725" cy="6667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03728" y="67206"/>
            <a:ext cx="3295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运算符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比较运算符</a:t>
            </a:r>
            <a:endParaRPr lang="zh-CN" altLang="en-US" sz="2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49" y="1661516"/>
            <a:ext cx="4381500" cy="5810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305" y="1761512"/>
            <a:ext cx="6593400" cy="425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707" y="2187162"/>
            <a:ext cx="9961697" cy="34110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64623" y="545054"/>
            <a:ext cx="149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等号运算符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620" y="5598237"/>
            <a:ext cx="6515100" cy="4286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431010" y="5627883"/>
            <a:ext cx="100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想一想：</a:t>
            </a:r>
            <a:endParaRPr lang="zh-CN" altLang="en-US" dirty="0"/>
          </a:p>
        </p:txBody>
      </p:sp>
      <p:sp>
        <p:nvSpPr>
          <p:cNvPr id="12" name="右箭头 11"/>
          <p:cNvSpPr/>
          <p:nvPr/>
        </p:nvSpPr>
        <p:spPr>
          <a:xfrm>
            <a:off x="2367206" y="5737586"/>
            <a:ext cx="511444" cy="149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4317" y="6023887"/>
            <a:ext cx="98964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891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03728" y="67206"/>
            <a:ext cx="3295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运算符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比较运算符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4964623" y="545054"/>
            <a:ext cx="194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安全等于运算符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497" y="1149134"/>
            <a:ext cx="7572375" cy="571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28813" y="1743894"/>
            <a:ext cx="5150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任何值与</a:t>
            </a:r>
            <a:r>
              <a:rPr lang="en-US" altLang="zh-CN" dirty="0" smtClean="0"/>
              <a:t>null</a:t>
            </a:r>
            <a:r>
              <a:rPr lang="zh-CN" altLang="en-US" dirty="0" smtClean="0"/>
              <a:t>比较返回</a:t>
            </a:r>
            <a:r>
              <a:rPr lang="en-US" altLang="zh-CN" dirty="0" smtClean="0"/>
              <a:t>null</a:t>
            </a:r>
            <a:r>
              <a:rPr lang="zh-CN" altLang="en-US" dirty="0" smtClean="0"/>
              <a:t>，此时不会有任何结果。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20" y="2136486"/>
            <a:ext cx="10347379" cy="7305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497" y="2965181"/>
            <a:ext cx="7886700" cy="5143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684" y="3479531"/>
            <a:ext cx="6096000" cy="10572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767" y="4605257"/>
            <a:ext cx="5200650" cy="571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6544" y="5327381"/>
            <a:ext cx="27146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79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03728" y="67206"/>
            <a:ext cx="3295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运算符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比较运算符</a:t>
            </a:r>
            <a:endParaRPr lang="zh-CN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822" y="2253147"/>
            <a:ext cx="8086725" cy="6572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08514" y="1214858"/>
            <a:ext cx="6013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其他的大于，小于，大于等于，小于等于，不等于以实际情况测一下，了解其规则，特别是有</a:t>
            </a:r>
            <a:r>
              <a:rPr lang="en-US" altLang="zh-CN" dirty="0" smtClean="0"/>
              <a:t>null</a:t>
            </a:r>
            <a:r>
              <a:rPr lang="zh-CN" altLang="en-US" dirty="0" smtClean="0"/>
              <a:t>参与比较的。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56890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383" y="1438244"/>
            <a:ext cx="7017406" cy="53577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243" y="1100380"/>
            <a:ext cx="6996545" cy="3843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03728" y="67206"/>
            <a:ext cx="3295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运算符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比较运算符</a:t>
            </a:r>
            <a:endParaRPr lang="zh-CN" altLang="en-US" sz="28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4499674" y="660737"/>
            <a:ext cx="203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非符号类型运算符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476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3132" y="82658"/>
            <a:ext cx="476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的下载</a:t>
            </a:r>
            <a:r>
              <a:rPr lang="en-US" altLang="zh-CN" sz="2800" b="1" dirty="0" smtClean="0"/>
              <a:t>-</a:t>
            </a:r>
            <a:r>
              <a:rPr lang="en-US" altLang="zh-CN" sz="2800" b="1" dirty="0" err="1" smtClean="0"/>
              <a:t>MacOS</a:t>
            </a:r>
            <a:r>
              <a:rPr lang="zh-CN" altLang="en-US" sz="2800" b="1" dirty="0" smtClean="0"/>
              <a:t>系统</a:t>
            </a:r>
            <a:endParaRPr lang="zh-CN" alt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484" y="1550662"/>
            <a:ext cx="9216325" cy="37206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21058" y="697424"/>
            <a:ext cx="6762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macOS</a:t>
            </a:r>
            <a:r>
              <a:rPr lang="zh-CN" altLang="en-US" dirty="0" smtClean="0"/>
              <a:t>系统选择</a:t>
            </a:r>
            <a:r>
              <a:rPr lang="en-US" altLang="zh-CN" dirty="0" smtClean="0"/>
              <a:t>5.7.31</a:t>
            </a:r>
            <a:r>
              <a:rPr lang="zh-CN" altLang="en-US" dirty="0" smtClean="0"/>
              <a:t>版本，选择</a:t>
            </a:r>
            <a:r>
              <a:rPr lang="en-US" altLang="zh-CN" dirty="0" err="1" smtClean="0"/>
              <a:t>macOS</a:t>
            </a:r>
            <a:r>
              <a:rPr lang="zh-CN" altLang="en-US" dirty="0" smtClean="0"/>
              <a:t>系统，下载</a:t>
            </a:r>
            <a:r>
              <a:rPr lang="en-US" altLang="zh-CN" dirty="0" smtClean="0"/>
              <a:t>DMG</a:t>
            </a:r>
            <a:r>
              <a:rPr lang="zh-CN" altLang="en-US" dirty="0" smtClean="0"/>
              <a:t>格式。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483" y="5271312"/>
            <a:ext cx="9216325" cy="32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617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03728" y="67206"/>
            <a:ext cx="3295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运算符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比较运算符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3874576" y="681016"/>
            <a:ext cx="369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IS NULL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\ IS NOT NULL \ ISNULL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879" y="1100380"/>
            <a:ext cx="5200650" cy="342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169" y="1463868"/>
            <a:ext cx="7581900" cy="5143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169" y="2097647"/>
            <a:ext cx="8115300" cy="4381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687769" y="2693293"/>
            <a:ext cx="250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函数的方式判断</a:t>
            </a:r>
            <a:r>
              <a:rPr lang="en-US" altLang="zh-CN" dirty="0" smtClean="0"/>
              <a:t>null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169" y="2658884"/>
            <a:ext cx="7467600" cy="4381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169" y="3740580"/>
            <a:ext cx="8524875" cy="12573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999281" y="3254530"/>
            <a:ext cx="684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判断非</a:t>
            </a:r>
            <a:r>
              <a:rPr lang="en-US" altLang="zh-CN" dirty="0" smtClean="0"/>
              <a:t>null</a:t>
            </a:r>
            <a:r>
              <a:rPr lang="zh-CN" altLang="en-US" dirty="0" smtClean="0"/>
              <a:t>时，以下两种不常用，但是也是语法通过的。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926956" y="5548393"/>
            <a:ext cx="734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判断</a:t>
            </a:r>
            <a:r>
              <a:rPr lang="en-US" altLang="zh-CN" dirty="0" smtClean="0"/>
              <a:t>null</a:t>
            </a:r>
            <a:r>
              <a:rPr lang="zh-CN" altLang="en-US" dirty="0" smtClean="0"/>
              <a:t>与非</a:t>
            </a:r>
            <a:r>
              <a:rPr lang="en-US" altLang="zh-CN" dirty="0" smtClean="0"/>
              <a:t>null</a:t>
            </a:r>
            <a:r>
              <a:rPr lang="zh-CN" altLang="en-US" dirty="0" smtClean="0"/>
              <a:t>时，最</a:t>
            </a:r>
            <a:r>
              <a:rPr lang="zh-CN" altLang="en-US" dirty="0" smtClean="0">
                <a:solidFill>
                  <a:srgbClr val="FF0000"/>
                </a:solidFill>
              </a:rPr>
              <a:t>常用的</a:t>
            </a:r>
            <a:r>
              <a:rPr lang="zh-CN" altLang="en-US" dirty="0" smtClean="0"/>
              <a:t>还是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null</a:t>
            </a:r>
            <a:r>
              <a:rPr lang="zh-CN" altLang="en-US" dirty="0" smtClean="0"/>
              <a:t>与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not null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97342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291" y="1018448"/>
            <a:ext cx="8667750" cy="657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03728" y="67206"/>
            <a:ext cx="3295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运算符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比较运算符</a:t>
            </a:r>
            <a:endParaRPr lang="zh-CN" altLang="en-US" sz="28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4406686" y="590426"/>
            <a:ext cx="229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LEAST \ GREATEST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65" y="1734363"/>
            <a:ext cx="10838481" cy="51251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274" y="2362397"/>
            <a:ext cx="3253110" cy="208969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97437" y="4567611"/>
            <a:ext cx="7532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LEAST</a:t>
            </a:r>
            <a:r>
              <a:rPr lang="zh-CN" altLang="en-US" dirty="0" smtClean="0"/>
              <a:t>是取几个值中最小的值，字符串用字符串排序规则比较，</a:t>
            </a:r>
            <a:r>
              <a:rPr lang="en-US" altLang="zh-CN" dirty="0" err="1" smtClean="0"/>
              <a:t>ansi</a:t>
            </a:r>
            <a:r>
              <a:rPr lang="zh-CN" altLang="en-US" dirty="0" smtClean="0"/>
              <a:t>标准，</a:t>
            </a:r>
            <a:r>
              <a:rPr lang="en-US" altLang="zh-CN" dirty="0"/>
              <a:t> ANSII</a:t>
            </a:r>
            <a:r>
              <a:rPr lang="zh-CN" altLang="en-US" dirty="0" smtClean="0"/>
              <a:t>码表中的先后顺序。</a:t>
            </a:r>
            <a:r>
              <a:rPr lang="en-US" altLang="zh-CN" dirty="0" smtClean="0">
                <a:solidFill>
                  <a:srgbClr val="FF0000"/>
                </a:solidFill>
              </a:rPr>
              <a:t>GREATEST</a:t>
            </a:r>
            <a:r>
              <a:rPr lang="zh-CN" altLang="en-US" dirty="0" smtClean="0"/>
              <a:t>是取几个值中最大的值。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89166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36" y="1009627"/>
            <a:ext cx="10344150" cy="342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03728" y="67206"/>
            <a:ext cx="3295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运算符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比较运算符</a:t>
            </a:r>
            <a:endParaRPr lang="zh-CN" altLang="en-US" sz="28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4406685" y="590426"/>
            <a:ext cx="2779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BETWEEN … AND …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550" y="1448402"/>
            <a:ext cx="9353550" cy="723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977" y="2139474"/>
            <a:ext cx="6200775" cy="1857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563" y="4303989"/>
            <a:ext cx="9915525" cy="6953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655376" y="3996849"/>
            <a:ext cx="639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BETWEEN … AND … </a:t>
            </a:r>
            <a:r>
              <a:rPr lang="zh-CN" altLang="en-US" dirty="0" smtClean="0"/>
              <a:t>与下面的效果是一样的。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536556" y="4937122"/>
            <a:ext cx="597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注意条件</a:t>
            </a:r>
            <a:r>
              <a:rPr lang="en-US" altLang="zh-CN" dirty="0" smtClean="0"/>
              <a:t>1</a:t>
            </a:r>
            <a:r>
              <a:rPr lang="zh-CN" altLang="en-US" dirty="0" smtClean="0"/>
              <a:t>是下限，条件</a:t>
            </a:r>
            <a:r>
              <a:rPr lang="en-US" altLang="zh-CN" dirty="0" smtClean="0"/>
              <a:t>2</a:t>
            </a:r>
            <a:r>
              <a:rPr lang="zh-CN" altLang="en-US" dirty="0" smtClean="0"/>
              <a:t>是上限，交换后查不到数据。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614047" y="5306454"/>
            <a:ext cx="5682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查询不在范围内的条件用</a:t>
            </a:r>
            <a:r>
              <a:rPr lang="en-US" altLang="zh-CN" dirty="0" smtClean="0">
                <a:solidFill>
                  <a:srgbClr val="FF0000"/>
                </a:solidFill>
              </a:rPr>
              <a:t>NOT</a:t>
            </a:r>
            <a:r>
              <a:rPr lang="en-US" altLang="zh-CN" dirty="0" smtClean="0"/>
              <a:t> </a:t>
            </a:r>
            <a:r>
              <a:rPr lang="en-US" altLang="zh-CN" dirty="0">
                <a:solidFill>
                  <a:srgbClr val="FF0000"/>
                </a:solidFill>
              </a:rPr>
              <a:t>BETWEEN … AND </a:t>
            </a:r>
            <a:r>
              <a:rPr lang="en-US" altLang="zh-CN" dirty="0" smtClean="0">
                <a:solidFill>
                  <a:srgbClr val="FF0000"/>
                </a:solidFill>
              </a:rPr>
              <a:t>…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925" y="5614178"/>
            <a:ext cx="10210800" cy="5429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9987" y="6290650"/>
            <a:ext cx="92106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623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03728" y="67206"/>
            <a:ext cx="3295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运算符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比较运算符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4732151" y="590426"/>
            <a:ext cx="154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IN \ NOT IN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54" y="1369324"/>
            <a:ext cx="9067800" cy="552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21058" y="959758"/>
            <a:ext cx="586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IN</a:t>
            </a:r>
            <a:r>
              <a:rPr lang="zh-CN" altLang="en-US" dirty="0" smtClean="0"/>
              <a:t>相当于查询某列值在括号内一系列值之内的情况。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536558" y="1962008"/>
            <a:ext cx="2195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相当于以下</a:t>
            </a:r>
            <a:r>
              <a:rPr lang="en-US" altLang="zh-CN" dirty="0" smtClean="0"/>
              <a:t>SQL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93" y="2371574"/>
            <a:ext cx="11382375" cy="4857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619216" y="3017461"/>
            <a:ext cx="594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NOT IN </a:t>
            </a:r>
            <a:r>
              <a:rPr lang="zh-CN" altLang="en-US" dirty="0" smtClean="0"/>
              <a:t>就是查询不在括号中的情况。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954" y="3466436"/>
            <a:ext cx="9696450" cy="5810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619216" y="4165419"/>
            <a:ext cx="2195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相当于以下</a:t>
            </a:r>
            <a:r>
              <a:rPr lang="en-US" altLang="zh-CN" dirty="0" smtClean="0"/>
              <a:t>SQL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10" y="4652709"/>
            <a:ext cx="11499742" cy="50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863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980481" y="30633"/>
            <a:ext cx="3295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运算符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比较运算符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4621561" y="440917"/>
            <a:ext cx="1864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LIKE </a:t>
            </a:r>
            <a:r>
              <a:rPr lang="zh-CN" altLang="en-US" dirty="0" smtClean="0">
                <a:solidFill>
                  <a:srgbClr val="FF0000"/>
                </a:solidFill>
              </a:rPr>
              <a:t>：模糊查询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736" y="755018"/>
            <a:ext cx="6457950" cy="342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264" y="1097918"/>
            <a:ext cx="7315200" cy="2952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801" y="1393193"/>
            <a:ext cx="9182100" cy="17430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801" y="3258963"/>
            <a:ext cx="6257925" cy="10953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956096" y="4354337"/>
            <a:ext cx="316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以上两条，以</a:t>
            </a:r>
            <a:r>
              <a:rPr lang="en-US" altLang="zh-CN" dirty="0" smtClean="0"/>
              <a:t>t</a:t>
            </a:r>
            <a:r>
              <a:rPr lang="zh-CN" altLang="en-US" dirty="0" smtClean="0"/>
              <a:t>开头，以</a:t>
            </a:r>
            <a:r>
              <a:rPr lang="en-US" altLang="zh-CN" dirty="0" smtClean="0"/>
              <a:t>t</a:t>
            </a:r>
            <a:r>
              <a:rPr lang="zh-CN" altLang="en-US" dirty="0" smtClean="0"/>
              <a:t>结尾。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8282" y="3136268"/>
            <a:ext cx="3438525" cy="914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8282" y="4120975"/>
            <a:ext cx="3200400" cy="4667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6108" y="5097888"/>
            <a:ext cx="4076054" cy="43230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0121" y="4734566"/>
            <a:ext cx="9610725" cy="3524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7932" y="5551814"/>
            <a:ext cx="6324600" cy="4381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1257" y="5314042"/>
            <a:ext cx="3200400" cy="69532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7932" y="5957398"/>
            <a:ext cx="7658100" cy="4572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95139" y="6321967"/>
            <a:ext cx="4479900" cy="53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842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980481" y="30633"/>
            <a:ext cx="3295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运算符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比较运算符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4621561" y="440917"/>
            <a:ext cx="1864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LIKE </a:t>
            </a:r>
            <a:r>
              <a:rPr lang="zh-CN" altLang="en-US" dirty="0" smtClean="0">
                <a:solidFill>
                  <a:srgbClr val="FF0000"/>
                </a:solidFill>
              </a:rPr>
              <a:t>：模糊查询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443564" y="810249"/>
            <a:ext cx="830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当我们查询的内容是下划线或者百分号时，需要用到转义字符：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\</a:t>
            </a:r>
            <a:r>
              <a:rPr lang="en-US" altLang="zh-CN" dirty="0" smtClean="0"/>
              <a:t>(</a:t>
            </a:r>
            <a:r>
              <a:rPr lang="zh-CN" altLang="en-US" dirty="0" smtClean="0"/>
              <a:t>默认转义字符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770" y="1220533"/>
            <a:ext cx="8686800" cy="495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686" y="1794009"/>
            <a:ext cx="4629150" cy="10382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957" y="2832234"/>
            <a:ext cx="9382125" cy="6953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686" y="3527559"/>
            <a:ext cx="4238625" cy="12858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02712" y="4643960"/>
            <a:ext cx="702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自定义转义字符（了解即可），使用</a:t>
            </a:r>
            <a:r>
              <a:rPr lang="en-US" altLang="zh-CN" b="1" dirty="0" smtClean="0">
                <a:solidFill>
                  <a:srgbClr val="FF0000"/>
                </a:solidFill>
              </a:rPr>
              <a:t>ESCAPE</a:t>
            </a:r>
            <a:r>
              <a:rPr lang="zh-CN" altLang="en-US" dirty="0" smtClean="0"/>
              <a:t>声明转义字符。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001" y="5013292"/>
            <a:ext cx="11133192" cy="46965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5786" y="5508759"/>
            <a:ext cx="4257675" cy="1323975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>
            <a:off x="7805980" y="4813434"/>
            <a:ext cx="666427" cy="280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9330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980481" y="30633"/>
            <a:ext cx="3295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运算符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比较运算符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3980481" y="553853"/>
            <a:ext cx="333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REGEXP \ RLIKE </a:t>
            </a:r>
            <a:r>
              <a:rPr lang="zh-CN" altLang="en-US" dirty="0">
                <a:solidFill>
                  <a:srgbClr val="FF0000"/>
                </a:solidFill>
              </a:rPr>
              <a:t>：正则表达式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04" y="1344073"/>
            <a:ext cx="11553825" cy="39528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42089" y="923185"/>
            <a:ext cx="7547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正则表达式是一套通用的技术，规则非常丰富，这里我们只做简单讲解。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57451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14" y="1396762"/>
            <a:ext cx="7531450" cy="54759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80481" y="30633"/>
            <a:ext cx="3295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运算符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比较运算符</a:t>
            </a:r>
            <a:endParaRPr lang="zh-CN" altLang="en-US" sz="28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4411852" y="588287"/>
            <a:ext cx="225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正则表达式简单举例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624" y="1088501"/>
            <a:ext cx="3884424" cy="133684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96" y="2926876"/>
            <a:ext cx="7444109" cy="38436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624" y="2568169"/>
            <a:ext cx="3781425" cy="14001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14" y="4596458"/>
            <a:ext cx="6553200" cy="4857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7899" y="4241872"/>
            <a:ext cx="3867150" cy="8953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514" y="5775943"/>
            <a:ext cx="6896100" cy="5238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7367" y="5247305"/>
            <a:ext cx="302895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534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622" y="964137"/>
            <a:ext cx="8080633" cy="577863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80481" y="553853"/>
            <a:ext cx="330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REGEXP \ RLIKE </a:t>
            </a:r>
            <a:r>
              <a:rPr lang="zh-CN" altLang="en-US" dirty="0" smtClean="0">
                <a:solidFill>
                  <a:srgbClr val="FF0000"/>
                </a:solidFill>
              </a:rPr>
              <a:t>：正则表达式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980481" y="30633"/>
            <a:ext cx="3295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运算符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比较运算符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424640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980481" y="30633"/>
            <a:ext cx="3295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运算符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逻辑运算符</a:t>
            </a:r>
            <a:endParaRPr lang="zh-CN" alt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07" y="610021"/>
            <a:ext cx="10161802" cy="375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21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20690" y="87824"/>
            <a:ext cx="6845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的安装</a:t>
            </a:r>
            <a:r>
              <a:rPr lang="en-US" altLang="zh-CN" sz="2800" b="1" dirty="0" smtClean="0"/>
              <a:t>-</a:t>
            </a:r>
            <a:r>
              <a:rPr lang="en-US" altLang="zh-CN" sz="2800" b="1" dirty="0" err="1" smtClean="0"/>
              <a:t>MacOS</a:t>
            </a:r>
            <a:r>
              <a:rPr lang="zh-CN" altLang="en-US" sz="2800" b="1" dirty="0" smtClean="0"/>
              <a:t>系统</a:t>
            </a:r>
            <a:r>
              <a:rPr lang="en-US" altLang="zh-CN" sz="2800" b="1" dirty="0" smtClean="0"/>
              <a:t>&amp;</a:t>
            </a:r>
            <a:r>
              <a:rPr lang="zh-CN" altLang="en-US" sz="2800" b="1" dirty="0" smtClean="0"/>
              <a:t>密码错误情况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2366075" y="764583"/>
            <a:ext cx="6932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安装时最后一步时不要着急点下一步关闭，记住临时生成的密码。</a:t>
            </a:r>
            <a:endParaRPr lang="en-US" altLang="zh-CN" dirty="0" smtClean="0"/>
          </a:p>
          <a:p>
            <a:r>
              <a:rPr lang="zh-CN" altLang="en-US" dirty="0" smtClean="0"/>
              <a:t>如果忘记密码参考下面。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196" y="1466616"/>
            <a:ext cx="7074184" cy="530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932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06" y="980522"/>
            <a:ext cx="8629895" cy="58361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32880" y="299680"/>
            <a:ext cx="4138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练习</a:t>
            </a:r>
            <a:r>
              <a:rPr lang="en-US" altLang="zh-CN" sz="2800" b="1" dirty="0"/>
              <a:t>2</a:t>
            </a:r>
            <a:r>
              <a:rPr lang="en-US" altLang="zh-CN" sz="2800" b="1" dirty="0" smtClean="0"/>
              <a:t>-</a:t>
            </a:r>
            <a:r>
              <a:rPr lang="zh-CN" altLang="en-US" sz="2800" b="1" dirty="0"/>
              <a:t>查询</a:t>
            </a:r>
            <a:r>
              <a:rPr lang="zh-CN" altLang="en-US" sz="2800" b="1" dirty="0" smtClean="0"/>
              <a:t>练习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854113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30" y="1412606"/>
            <a:ext cx="112585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30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33233" y="170482"/>
            <a:ext cx="7273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的安装</a:t>
            </a:r>
            <a:r>
              <a:rPr lang="en-US" altLang="zh-CN" sz="2800" b="1" dirty="0" smtClean="0"/>
              <a:t>-</a:t>
            </a:r>
            <a:r>
              <a:rPr lang="en-US" altLang="zh-CN" sz="2800" b="1" dirty="0" err="1" smtClean="0"/>
              <a:t>MacOS</a:t>
            </a:r>
            <a:r>
              <a:rPr lang="zh-CN" altLang="en-US" sz="2800" b="1" dirty="0" smtClean="0"/>
              <a:t>系统</a:t>
            </a:r>
            <a:r>
              <a:rPr lang="en-US" altLang="zh-CN" sz="2800" b="1" dirty="0"/>
              <a:t>&amp;</a:t>
            </a:r>
            <a:r>
              <a:rPr lang="zh-CN" altLang="en-US" sz="2800" b="1" dirty="0"/>
              <a:t>密码错误</a:t>
            </a:r>
            <a:r>
              <a:rPr lang="zh-CN" altLang="en-US" sz="2800" b="1" dirty="0" smtClean="0"/>
              <a:t>情况</a:t>
            </a:r>
            <a:endParaRPr lang="zh-CN" alt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69" y="1318165"/>
            <a:ext cx="7327324" cy="549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60976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2272</TotalTime>
  <Words>2812</Words>
  <Application>Microsoft Office PowerPoint</Application>
  <PresentationFormat>宽屏</PresentationFormat>
  <Paragraphs>257</Paragraphs>
  <Slides>81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86" baseType="lpstr">
      <vt:lpstr>幼圆</vt:lpstr>
      <vt:lpstr>Arial</vt:lpstr>
      <vt:lpstr>Century Gothic</vt:lpstr>
      <vt:lpstr>Wingdings 3</vt:lpstr>
      <vt:lpstr>丝状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wl</dc:creator>
  <cp:lastModifiedBy>wl</cp:lastModifiedBy>
  <cp:revision>224</cp:revision>
  <dcterms:created xsi:type="dcterms:W3CDTF">2024-09-15T10:56:23Z</dcterms:created>
  <dcterms:modified xsi:type="dcterms:W3CDTF">2024-10-06T12:33:07Z</dcterms:modified>
</cp:coreProperties>
</file>